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326" r:id="rId4"/>
    <p:sldId id="260" r:id="rId5"/>
    <p:sldId id="262" r:id="rId6"/>
    <p:sldId id="264" r:id="rId7"/>
    <p:sldId id="263" r:id="rId8"/>
    <p:sldId id="265" r:id="rId9"/>
    <p:sldId id="270" r:id="rId10"/>
    <p:sldId id="257" r:id="rId11"/>
    <p:sldId id="258" r:id="rId12"/>
    <p:sldId id="259" r:id="rId13"/>
    <p:sldId id="268" r:id="rId14"/>
    <p:sldId id="327" r:id="rId15"/>
    <p:sldId id="271" r:id="rId16"/>
    <p:sldId id="272" r:id="rId17"/>
    <p:sldId id="273" r:id="rId18"/>
    <p:sldId id="274" r:id="rId19"/>
    <p:sldId id="328" r:id="rId20"/>
    <p:sldId id="276" r:id="rId21"/>
    <p:sldId id="329" r:id="rId22"/>
    <p:sldId id="331" r:id="rId23"/>
    <p:sldId id="330" r:id="rId24"/>
    <p:sldId id="266" r:id="rId25"/>
    <p:sldId id="279" r:id="rId26"/>
    <p:sldId id="280" r:id="rId27"/>
    <p:sldId id="277" r:id="rId28"/>
    <p:sldId id="281" r:id="rId29"/>
    <p:sldId id="282" r:id="rId30"/>
    <p:sldId id="284" r:id="rId31"/>
    <p:sldId id="285" r:id="rId32"/>
    <p:sldId id="287" r:id="rId33"/>
    <p:sldId id="289" r:id="rId34"/>
    <p:sldId id="290" r:id="rId35"/>
    <p:sldId id="291" r:id="rId36"/>
    <p:sldId id="332" r:id="rId37"/>
    <p:sldId id="295" r:id="rId38"/>
    <p:sldId id="294" r:id="rId39"/>
    <p:sldId id="293" r:id="rId40"/>
    <p:sldId id="292" r:id="rId41"/>
    <p:sldId id="296" r:id="rId42"/>
    <p:sldId id="297" r:id="rId43"/>
    <p:sldId id="278" r:id="rId44"/>
    <p:sldId id="298" r:id="rId45"/>
    <p:sldId id="299" r:id="rId46"/>
    <p:sldId id="300" r:id="rId47"/>
    <p:sldId id="301" r:id="rId48"/>
    <p:sldId id="303" r:id="rId49"/>
    <p:sldId id="304" r:id="rId50"/>
    <p:sldId id="305" r:id="rId51"/>
    <p:sldId id="302" r:id="rId52"/>
    <p:sldId id="306" r:id="rId53"/>
    <p:sldId id="307" r:id="rId54"/>
    <p:sldId id="308" r:id="rId55"/>
    <p:sldId id="309" r:id="rId56"/>
    <p:sldId id="311" r:id="rId57"/>
    <p:sldId id="312" r:id="rId58"/>
    <p:sldId id="313" r:id="rId59"/>
    <p:sldId id="314" r:id="rId60"/>
    <p:sldId id="315" r:id="rId61"/>
    <p:sldId id="333" r:id="rId62"/>
    <p:sldId id="334" r:id="rId63"/>
    <p:sldId id="32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58" d="100"/>
          <a:sy n="58" d="100"/>
        </p:scale>
        <p:origin x="4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0E61CA-A4D1-46CC-8C04-4A15E1130F62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7F70057-1B49-4B35-B2FA-B438D3ACB8FA}">
      <dgm:prSet phldrT="[文字]" custT="1"/>
      <dgm:spPr/>
      <dgm:t>
        <a:bodyPr/>
        <a:lstStyle/>
        <a:p>
          <a:r>
            <a:rPr lang="en-US" altLang="zh-TW" sz="1400" dirty="0" smtClean="0"/>
            <a:t>Image Processing</a:t>
          </a:r>
          <a:endParaRPr lang="zh-TW" altLang="en-US" sz="1400" dirty="0"/>
        </a:p>
      </dgm:t>
    </dgm:pt>
    <dgm:pt modelId="{977B1B40-4635-4631-9FA8-C5D29F5459EB}" type="parTrans" cxnId="{BEE316C7-3A63-493F-9FCB-0D4F736C41E3}">
      <dgm:prSet/>
      <dgm:spPr/>
      <dgm:t>
        <a:bodyPr/>
        <a:lstStyle/>
        <a:p>
          <a:endParaRPr lang="zh-TW" altLang="en-US" sz="1400"/>
        </a:p>
      </dgm:t>
    </dgm:pt>
    <dgm:pt modelId="{221842AC-D5EA-43E9-966D-050A400E0364}" type="sibTrans" cxnId="{BEE316C7-3A63-493F-9FCB-0D4F736C41E3}">
      <dgm:prSet/>
      <dgm:spPr/>
      <dgm:t>
        <a:bodyPr/>
        <a:lstStyle/>
        <a:p>
          <a:endParaRPr lang="zh-TW" altLang="en-US" sz="1400"/>
        </a:p>
      </dgm:t>
    </dgm:pt>
    <dgm:pt modelId="{D1F7AC89-C076-4496-BCFC-25C3498F7A41}">
      <dgm:prSet phldrT="[文字]" custT="1"/>
      <dgm:spPr/>
      <dgm:t>
        <a:bodyPr/>
        <a:lstStyle/>
        <a:p>
          <a:r>
            <a:rPr lang="en-US" altLang="zh-TW" sz="1400" dirty="0" smtClean="0"/>
            <a:t>Computer Vision</a:t>
          </a:r>
          <a:endParaRPr lang="zh-TW" altLang="en-US" sz="1400" dirty="0"/>
        </a:p>
      </dgm:t>
    </dgm:pt>
    <dgm:pt modelId="{3DC8BFB0-EA75-4652-B0C4-DA5D510B28C6}" type="parTrans" cxnId="{09F9FAEA-6B08-468B-86DC-DD55AB72A34C}">
      <dgm:prSet/>
      <dgm:spPr/>
      <dgm:t>
        <a:bodyPr/>
        <a:lstStyle/>
        <a:p>
          <a:endParaRPr lang="zh-TW" altLang="en-US" sz="1400"/>
        </a:p>
      </dgm:t>
    </dgm:pt>
    <dgm:pt modelId="{9E4B0AB9-A4F5-43FA-ACF5-F4770DD325F4}" type="sibTrans" cxnId="{09F9FAEA-6B08-468B-86DC-DD55AB72A34C}">
      <dgm:prSet/>
      <dgm:spPr/>
      <dgm:t>
        <a:bodyPr/>
        <a:lstStyle/>
        <a:p>
          <a:endParaRPr lang="zh-TW" altLang="en-US" sz="1400"/>
        </a:p>
      </dgm:t>
    </dgm:pt>
    <dgm:pt modelId="{C6D188AA-26C7-4C95-9935-6BC6E33EB73B}">
      <dgm:prSet phldrT="[文字]" custT="1"/>
      <dgm:spPr/>
      <dgm:t>
        <a:bodyPr/>
        <a:lstStyle/>
        <a:p>
          <a:r>
            <a:rPr lang="en-US" altLang="zh-TW" sz="1400" dirty="0" smtClean="0"/>
            <a:t>Imaging</a:t>
          </a:r>
          <a:endParaRPr lang="zh-TW" altLang="en-US" sz="1400" dirty="0"/>
        </a:p>
      </dgm:t>
    </dgm:pt>
    <dgm:pt modelId="{6112A557-0071-4908-95BD-114FB8DBAB75}" type="parTrans" cxnId="{00E7F5AA-1691-47E9-BA8B-00B726F671AE}">
      <dgm:prSet/>
      <dgm:spPr/>
      <dgm:t>
        <a:bodyPr/>
        <a:lstStyle/>
        <a:p>
          <a:endParaRPr lang="zh-TW" altLang="en-US" sz="1400"/>
        </a:p>
      </dgm:t>
    </dgm:pt>
    <dgm:pt modelId="{43A4AA3A-0457-4578-A6AD-83DBF90DC2BF}" type="sibTrans" cxnId="{00E7F5AA-1691-47E9-BA8B-00B726F671AE}">
      <dgm:prSet/>
      <dgm:spPr/>
      <dgm:t>
        <a:bodyPr/>
        <a:lstStyle/>
        <a:p>
          <a:endParaRPr lang="zh-TW" altLang="en-US" sz="1400"/>
        </a:p>
      </dgm:t>
    </dgm:pt>
    <dgm:pt modelId="{CB31C85F-A530-4437-9B2E-F14BB7A02E17}">
      <dgm:prSet phldrT="[文字]" custT="1"/>
      <dgm:spPr/>
      <dgm:t>
        <a:bodyPr/>
        <a:lstStyle/>
        <a:p>
          <a:r>
            <a:rPr lang="en-US" altLang="zh-TW" sz="1400" dirty="0" smtClean="0"/>
            <a:t>Computer Graphics</a:t>
          </a:r>
          <a:endParaRPr lang="zh-TW" altLang="en-US" sz="1400" dirty="0"/>
        </a:p>
      </dgm:t>
    </dgm:pt>
    <dgm:pt modelId="{AF08B33B-DBF0-492C-8FA6-283E68D1A7D6}" type="parTrans" cxnId="{734E1D69-3A94-4969-8945-00B24FB6E961}">
      <dgm:prSet/>
      <dgm:spPr/>
      <dgm:t>
        <a:bodyPr/>
        <a:lstStyle/>
        <a:p>
          <a:endParaRPr lang="zh-TW" altLang="en-US" sz="1400"/>
        </a:p>
      </dgm:t>
    </dgm:pt>
    <dgm:pt modelId="{20E0605C-C54E-4D4D-929F-DE21ED4BA2DA}" type="sibTrans" cxnId="{734E1D69-3A94-4969-8945-00B24FB6E961}">
      <dgm:prSet/>
      <dgm:spPr/>
      <dgm:t>
        <a:bodyPr/>
        <a:lstStyle/>
        <a:p>
          <a:endParaRPr lang="zh-TW" altLang="en-US" sz="1400"/>
        </a:p>
      </dgm:t>
    </dgm:pt>
    <dgm:pt modelId="{AC718390-D5F0-44EF-A4FE-108FB888D3EF}">
      <dgm:prSet phldrT="[文字]" custT="1"/>
      <dgm:spPr/>
      <dgm:t>
        <a:bodyPr/>
        <a:lstStyle/>
        <a:p>
          <a:r>
            <a:rPr lang="en-US" altLang="zh-TW" sz="1400" dirty="0" smtClean="0"/>
            <a:t>Machine Learning</a:t>
          </a:r>
          <a:endParaRPr lang="zh-TW" altLang="en-US" sz="1400" dirty="0"/>
        </a:p>
      </dgm:t>
    </dgm:pt>
    <dgm:pt modelId="{D26DACE4-4799-4C12-9F26-F7BD04223179}" type="parTrans" cxnId="{F359DF0C-7A13-49F0-A0DD-90F3C4CE648C}">
      <dgm:prSet/>
      <dgm:spPr/>
      <dgm:t>
        <a:bodyPr/>
        <a:lstStyle/>
        <a:p>
          <a:endParaRPr lang="zh-TW" altLang="en-US" sz="1400"/>
        </a:p>
      </dgm:t>
    </dgm:pt>
    <dgm:pt modelId="{09AD5AD0-A464-42C4-8421-B7E2BF115CBE}" type="sibTrans" cxnId="{F359DF0C-7A13-49F0-A0DD-90F3C4CE648C}">
      <dgm:prSet/>
      <dgm:spPr/>
      <dgm:t>
        <a:bodyPr/>
        <a:lstStyle/>
        <a:p>
          <a:endParaRPr lang="zh-TW" altLang="en-US" sz="1400"/>
        </a:p>
      </dgm:t>
    </dgm:pt>
    <dgm:pt modelId="{F0FCE791-89E7-437E-A3D6-92484B715593}">
      <dgm:prSet custT="1"/>
      <dgm:spPr/>
      <dgm:t>
        <a:bodyPr/>
        <a:lstStyle/>
        <a:p>
          <a:r>
            <a:rPr lang="en-US" altLang="zh-TW" sz="1400" dirty="0" smtClean="0"/>
            <a:t>Artificial Intelligence</a:t>
          </a:r>
          <a:endParaRPr lang="zh-TW" altLang="en-US" sz="1400" dirty="0"/>
        </a:p>
      </dgm:t>
    </dgm:pt>
    <dgm:pt modelId="{D5DE5781-6CD4-48DA-B8AA-BEBA41340613}" type="parTrans" cxnId="{9793C0C9-21BB-49FD-86B8-A8D94FE7B9CA}">
      <dgm:prSet/>
      <dgm:spPr/>
      <dgm:t>
        <a:bodyPr/>
        <a:lstStyle/>
        <a:p>
          <a:endParaRPr lang="zh-TW" altLang="en-US" sz="1400"/>
        </a:p>
      </dgm:t>
    </dgm:pt>
    <dgm:pt modelId="{DAF396E7-5163-4690-9563-AA1561B67B7C}" type="sibTrans" cxnId="{9793C0C9-21BB-49FD-86B8-A8D94FE7B9CA}">
      <dgm:prSet/>
      <dgm:spPr/>
      <dgm:t>
        <a:bodyPr/>
        <a:lstStyle/>
        <a:p>
          <a:endParaRPr lang="zh-TW" altLang="en-US" sz="1400"/>
        </a:p>
      </dgm:t>
    </dgm:pt>
    <dgm:pt modelId="{FF11F943-0877-42FD-9550-B496DC278E3E}">
      <dgm:prSet custT="1"/>
      <dgm:spPr/>
      <dgm:t>
        <a:bodyPr/>
        <a:lstStyle/>
        <a:p>
          <a:r>
            <a:rPr lang="en-US" altLang="zh-TW" sz="1400" dirty="0" smtClean="0"/>
            <a:t>Image Coding</a:t>
          </a:r>
          <a:endParaRPr lang="zh-TW" altLang="en-US" sz="1400" dirty="0"/>
        </a:p>
      </dgm:t>
    </dgm:pt>
    <dgm:pt modelId="{93A26141-21B4-4D49-9A70-12EB2B5A65E3}" type="parTrans" cxnId="{3C9E39BA-C825-4E4F-8A31-F5C7AC446352}">
      <dgm:prSet/>
      <dgm:spPr/>
      <dgm:t>
        <a:bodyPr/>
        <a:lstStyle/>
        <a:p>
          <a:endParaRPr lang="zh-TW" altLang="en-US" sz="1400"/>
        </a:p>
      </dgm:t>
    </dgm:pt>
    <dgm:pt modelId="{5A6A4852-F38E-4AA9-BE60-9C87597392C1}" type="sibTrans" cxnId="{3C9E39BA-C825-4E4F-8A31-F5C7AC446352}">
      <dgm:prSet/>
      <dgm:spPr/>
      <dgm:t>
        <a:bodyPr/>
        <a:lstStyle/>
        <a:p>
          <a:endParaRPr lang="zh-TW" altLang="en-US" sz="1400"/>
        </a:p>
      </dgm:t>
    </dgm:pt>
    <dgm:pt modelId="{DAED55AB-EE5F-44C3-BC2C-12C02E42B02F}">
      <dgm:prSet custT="1"/>
      <dgm:spPr/>
      <dgm:t>
        <a:bodyPr/>
        <a:lstStyle/>
        <a:p>
          <a:r>
            <a:rPr lang="en-US" altLang="zh-TW" sz="1400" dirty="0" smtClean="0"/>
            <a:t>Machine Vision</a:t>
          </a:r>
          <a:endParaRPr lang="zh-TW" altLang="en-US" sz="1400" dirty="0"/>
        </a:p>
      </dgm:t>
    </dgm:pt>
    <dgm:pt modelId="{9789D846-EEFD-4587-BEC5-0546C63183EC}" type="parTrans" cxnId="{60C6A8FC-2AE6-4D57-A21A-9CD0300DFE62}">
      <dgm:prSet/>
      <dgm:spPr/>
      <dgm:t>
        <a:bodyPr/>
        <a:lstStyle/>
        <a:p>
          <a:endParaRPr lang="zh-TW" altLang="en-US" sz="1400"/>
        </a:p>
      </dgm:t>
    </dgm:pt>
    <dgm:pt modelId="{C7CBE5CB-5197-4B89-94D4-42123F540CB8}" type="sibTrans" cxnId="{60C6A8FC-2AE6-4D57-A21A-9CD0300DFE62}">
      <dgm:prSet/>
      <dgm:spPr/>
      <dgm:t>
        <a:bodyPr/>
        <a:lstStyle/>
        <a:p>
          <a:endParaRPr lang="zh-TW" altLang="en-US" sz="1400"/>
        </a:p>
      </dgm:t>
    </dgm:pt>
    <dgm:pt modelId="{BE4E965D-962C-4BC8-B401-9E86972E3FBB}">
      <dgm:prSet custT="1"/>
      <dgm:spPr/>
      <dgm:t>
        <a:bodyPr/>
        <a:lstStyle/>
        <a:p>
          <a:r>
            <a:rPr lang="en-US" altLang="zh-TW" sz="1400" dirty="0" smtClean="0"/>
            <a:t>Signal Processing</a:t>
          </a:r>
          <a:endParaRPr lang="zh-TW" altLang="en-US" sz="1400" dirty="0"/>
        </a:p>
      </dgm:t>
    </dgm:pt>
    <dgm:pt modelId="{9082C48E-B2AA-4D75-B04C-9D7D0E432190}" type="parTrans" cxnId="{A6B0738B-ABCD-4697-87B2-F17923B7FB82}">
      <dgm:prSet/>
      <dgm:spPr/>
      <dgm:t>
        <a:bodyPr/>
        <a:lstStyle/>
        <a:p>
          <a:endParaRPr lang="zh-TW" altLang="en-US" sz="1400"/>
        </a:p>
      </dgm:t>
    </dgm:pt>
    <dgm:pt modelId="{ADF14F50-1CF5-48DC-81BD-333054EB8AEE}" type="sibTrans" cxnId="{A6B0738B-ABCD-4697-87B2-F17923B7FB82}">
      <dgm:prSet/>
      <dgm:spPr/>
      <dgm:t>
        <a:bodyPr/>
        <a:lstStyle/>
        <a:p>
          <a:endParaRPr lang="zh-TW" altLang="en-US" sz="1400"/>
        </a:p>
      </dgm:t>
    </dgm:pt>
    <dgm:pt modelId="{6E9C2720-1BB6-4F44-A4B3-0EDE99C8F4A2}">
      <dgm:prSet custT="1"/>
      <dgm:spPr/>
      <dgm:t>
        <a:bodyPr/>
        <a:lstStyle/>
        <a:p>
          <a:r>
            <a:rPr lang="en-US" altLang="zh-TW" sz="1400" dirty="0" smtClean="0"/>
            <a:t>Robotics</a:t>
          </a:r>
          <a:endParaRPr lang="zh-TW" altLang="en-US" sz="1400" dirty="0"/>
        </a:p>
      </dgm:t>
    </dgm:pt>
    <dgm:pt modelId="{024F1C5B-07BD-45D6-919B-276DAFC4A4D3}" type="parTrans" cxnId="{7F8F7554-F087-463B-B0EC-6683DBFA8C21}">
      <dgm:prSet/>
      <dgm:spPr/>
      <dgm:t>
        <a:bodyPr/>
        <a:lstStyle/>
        <a:p>
          <a:endParaRPr lang="zh-TW" altLang="en-US" sz="1400"/>
        </a:p>
      </dgm:t>
    </dgm:pt>
    <dgm:pt modelId="{31B66677-78F7-46EB-8A45-22B445327F66}" type="sibTrans" cxnId="{7F8F7554-F087-463B-B0EC-6683DBFA8C21}">
      <dgm:prSet/>
      <dgm:spPr/>
      <dgm:t>
        <a:bodyPr/>
        <a:lstStyle/>
        <a:p>
          <a:endParaRPr lang="zh-TW" altLang="en-US" sz="1400"/>
        </a:p>
      </dgm:t>
    </dgm:pt>
    <dgm:pt modelId="{E2EA3C68-6D91-4D1D-8AFD-9A88CA943AA1}">
      <dgm:prSet custT="1"/>
      <dgm:spPr/>
      <dgm:t>
        <a:bodyPr/>
        <a:lstStyle/>
        <a:p>
          <a:r>
            <a:rPr lang="en-US" altLang="zh-TW" sz="1400" dirty="0" smtClean="0"/>
            <a:t>Inspection</a:t>
          </a:r>
          <a:endParaRPr lang="zh-TW" altLang="en-US" sz="1400" dirty="0"/>
        </a:p>
      </dgm:t>
    </dgm:pt>
    <dgm:pt modelId="{B5509DBC-39BA-481D-A2E1-C47B6689C7C5}" type="parTrans" cxnId="{8CEA5C1A-5FD6-4C34-83EE-5EAEA2277BC0}">
      <dgm:prSet/>
      <dgm:spPr/>
      <dgm:t>
        <a:bodyPr/>
        <a:lstStyle/>
        <a:p>
          <a:endParaRPr lang="zh-TW" altLang="en-US" sz="1400"/>
        </a:p>
      </dgm:t>
    </dgm:pt>
    <dgm:pt modelId="{6D6B6860-A3B4-458A-93E5-841932E68172}" type="sibTrans" cxnId="{8CEA5C1A-5FD6-4C34-83EE-5EAEA2277BC0}">
      <dgm:prSet/>
      <dgm:spPr/>
      <dgm:t>
        <a:bodyPr/>
        <a:lstStyle/>
        <a:p>
          <a:endParaRPr lang="zh-TW" altLang="en-US" sz="1400"/>
        </a:p>
      </dgm:t>
    </dgm:pt>
    <dgm:pt modelId="{069EB84A-01EC-4330-A61D-0CA8C3AC6FD5}" type="pres">
      <dgm:prSet presAssocID="{DA0E61CA-A4D1-46CC-8C04-4A15E1130F6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5DAC769-6BA7-4E6B-AB65-967FF7D29689}" type="pres">
      <dgm:prSet presAssocID="{A7F70057-1B49-4B35-B2FA-B438D3ACB8FA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1D1D1E96-1C59-4731-80EF-884577367E4F}" type="pres">
      <dgm:prSet presAssocID="{D1F7AC89-C076-4496-BCFC-25C3498F7A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1BAB36-7265-49CD-8006-B01F8B87F377}" type="pres">
      <dgm:prSet presAssocID="{D1F7AC89-C076-4496-BCFC-25C3498F7A41}" presName="dummy" presStyleCnt="0"/>
      <dgm:spPr/>
    </dgm:pt>
    <dgm:pt modelId="{512C5945-7923-4B9E-B9A1-F961F541E13B}" type="pres">
      <dgm:prSet presAssocID="{9E4B0AB9-A4F5-43FA-ACF5-F4770DD325F4}" presName="sibTrans" presStyleLbl="sibTrans2D1" presStyleIdx="0" presStyleCnt="10"/>
      <dgm:spPr/>
      <dgm:t>
        <a:bodyPr/>
        <a:lstStyle/>
        <a:p>
          <a:endParaRPr lang="zh-TW" altLang="en-US"/>
        </a:p>
      </dgm:t>
    </dgm:pt>
    <dgm:pt modelId="{0934E939-B334-482B-A3CC-CCF13B111207}" type="pres">
      <dgm:prSet presAssocID="{FF11F943-0877-42FD-9550-B496DC278E3E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823B24-5646-4CF3-BBE1-8FEA52CD03F5}" type="pres">
      <dgm:prSet presAssocID="{FF11F943-0877-42FD-9550-B496DC278E3E}" presName="dummy" presStyleCnt="0"/>
      <dgm:spPr/>
    </dgm:pt>
    <dgm:pt modelId="{41EB5B94-B3E5-4180-9A08-F973890FC188}" type="pres">
      <dgm:prSet presAssocID="{5A6A4852-F38E-4AA9-BE60-9C87597392C1}" presName="sibTrans" presStyleLbl="sibTrans2D1" presStyleIdx="1" presStyleCnt="10"/>
      <dgm:spPr/>
      <dgm:t>
        <a:bodyPr/>
        <a:lstStyle/>
        <a:p>
          <a:endParaRPr lang="zh-TW" altLang="en-US"/>
        </a:p>
      </dgm:t>
    </dgm:pt>
    <dgm:pt modelId="{6873B041-60BE-4062-BB56-0C733350C4EB}" type="pres">
      <dgm:prSet presAssocID="{F0FCE791-89E7-437E-A3D6-92484B715593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0C588C0-BB69-47C1-B9AA-DC3C23129327}" type="pres">
      <dgm:prSet presAssocID="{F0FCE791-89E7-437E-A3D6-92484B715593}" presName="dummy" presStyleCnt="0"/>
      <dgm:spPr/>
    </dgm:pt>
    <dgm:pt modelId="{0116305B-15B3-4CC9-9A13-1D5BCC1423D6}" type="pres">
      <dgm:prSet presAssocID="{DAF396E7-5163-4690-9563-AA1561B67B7C}" presName="sibTrans" presStyleLbl="sibTrans2D1" presStyleIdx="2" presStyleCnt="10"/>
      <dgm:spPr/>
      <dgm:t>
        <a:bodyPr/>
        <a:lstStyle/>
        <a:p>
          <a:endParaRPr lang="zh-TW" altLang="en-US"/>
        </a:p>
      </dgm:t>
    </dgm:pt>
    <dgm:pt modelId="{6A27113C-22C8-420D-BAC5-559591FFA128}" type="pres">
      <dgm:prSet presAssocID="{C6D188AA-26C7-4C95-9935-6BC6E33EB73B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FF1724-C30C-40E3-9367-3E57C454512D}" type="pres">
      <dgm:prSet presAssocID="{C6D188AA-26C7-4C95-9935-6BC6E33EB73B}" presName="dummy" presStyleCnt="0"/>
      <dgm:spPr/>
    </dgm:pt>
    <dgm:pt modelId="{5FCF8008-02CE-4ED7-9217-FA2AD1C30AA1}" type="pres">
      <dgm:prSet presAssocID="{43A4AA3A-0457-4578-A6AD-83DBF90DC2BF}" presName="sibTrans" presStyleLbl="sibTrans2D1" presStyleIdx="3" presStyleCnt="10"/>
      <dgm:spPr/>
      <dgm:t>
        <a:bodyPr/>
        <a:lstStyle/>
        <a:p>
          <a:endParaRPr lang="zh-TW" altLang="en-US"/>
        </a:p>
      </dgm:t>
    </dgm:pt>
    <dgm:pt modelId="{B2ADCDCD-F4E1-4FE6-BE3B-D15153613C75}" type="pres">
      <dgm:prSet presAssocID="{BE4E965D-962C-4BC8-B401-9E86972E3FB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27A3600-8C7A-4DFE-A736-5788FFEEB8CD}" type="pres">
      <dgm:prSet presAssocID="{BE4E965D-962C-4BC8-B401-9E86972E3FBB}" presName="dummy" presStyleCnt="0"/>
      <dgm:spPr/>
    </dgm:pt>
    <dgm:pt modelId="{40C2D1F1-4839-44D1-ABEB-00B1BDC74832}" type="pres">
      <dgm:prSet presAssocID="{ADF14F50-1CF5-48DC-81BD-333054EB8AEE}" presName="sibTrans" presStyleLbl="sibTrans2D1" presStyleIdx="4" presStyleCnt="10"/>
      <dgm:spPr/>
      <dgm:t>
        <a:bodyPr/>
        <a:lstStyle/>
        <a:p>
          <a:endParaRPr lang="zh-TW" altLang="en-US"/>
        </a:p>
      </dgm:t>
    </dgm:pt>
    <dgm:pt modelId="{DCD1CC50-4289-4475-B397-496BBD1313EF}" type="pres">
      <dgm:prSet presAssocID="{CB31C85F-A530-4437-9B2E-F14BB7A02E17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3A685A-3CEF-4F97-A7A3-7E147022EFEC}" type="pres">
      <dgm:prSet presAssocID="{CB31C85F-A530-4437-9B2E-F14BB7A02E17}" presName="dummy" presStyleCnt="0"/>
      <dgm:spPr/>
    </dgm:pt>
    <dgm:pt modelId="{98CF6906-E8FC-456D-9FA3-3BE6C0C26D12}" type="pres">
      <dgm:prSet presAssocID="{20E0605C-C54E-4D4D-929F-DE21ED4BA2DA}" presName="sibTrans" presStyleLbl="sibTrans2D1" presStyleIdx="5" presStyleCnt="10"/>
      <dgm:spPr/>
      <dgm:t>
        <a:bodyPr/>
        <a:lstStyle/>
        <a:p>
          <a:endParaRPr lang="zh-TW" altLang="en-US"/>
        </a:p>
      </dgm:t>
    </dgm:pt>
    <dgm:pt modelId="{D2353402-BB97-41D2-93FE-D5AFAEC7477D}" type="pres">
      <dgm:prSet presAssocID="{AC718390-D5F0-44EF-A4FE-108FB888D3EF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D5FFDF2-20E4-4877-B9CA-486AA837DDDE}" type="pres">
      <dgm:prSet presAssocID="{AC718390-D5F0-44EF-A4FE-108FB888D3EF}" presName="dummy" presStyleCnt="0"/>
      <dgm:spPr/>
    </dgm:pt>
    <dgm:pt modelId="{9B6D3EAA-BA11-4363-91BD-3EEB906D3CE6}" type="pres">
      <dgm:prSet presAssocID="{09AD5AD0-A464-42C4-8421-B7E2BF115CBE}" presName="sibTrans" presStyleLbl="sibTrans2D1" presStyleIdx="6" presStyleCnt="10"/>
      <dgm:spPr/>
      <dgm:t>
        <a:bodyPr/>
        <a:lstStyle/>
        <a:p>
          <a:endParaRPr lang="zh-TW" altLang="en-US"/>
        </a:p>
      </dgm:t>
    </dgm:pt>
    <dgm:pt modelId="{D41D9BA3-B0F0-452C-9999-6D6FF09336C0}" type="pres">
      <dgm:prSet presAssocID="{DAED55AB-EE5F-44C3-BC2C-12C02E42B02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983703-AA08-4976-A088-D3AAF1D2964F}" type="pres">
      <dgm:prSet presAssocID="{DAED55AB-EE5F-44C3-BC2C-12C02E42B02F}" presName="dummy" presStyleCnt="0"/>
      <dgm:spPr/>
    </dgm:pt>
    <dgm:pt modelId="{B89F6484-2400-402E-8FFE-13DF011ECE7C}" type="pres">
      <dgm:prSet presAssocID="{C7CBE5CB-5197-4B89-94D4-42123F540CB8}" presName="sibTrans" presStyleLbl="sibTrans2D1" presStyleIdx="7" presStyleCnt="10"/>
      <dgm:spPr/>
      <dgm:t>
        <a:bodyPr/>
        <a:lstStyle/>
        <a:p>
          <a:endParaRPr lang="zh-TW" altLang="en-US"/>
        </a:p>
      </dgm:t>
    </dgm:pt>
    <dgm:pt modelId="{0CD11C08-FE4E-4B7C-A2FA-2167B683C3A8}" type="pres">
      <dgm:prSet presAssocID="{E2EA3C68-6D91-4D1D-8AFD-9A88CA943AA1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52218DB-B2FB-47C6-995D-8B656965D119}" type="pres">
      <dgm:prSet presAssocID="{E2EA3C68-6D91-4D1D-8AFD-9A88CA943AA1}" presName="dummy" presStyleCnt="0"/>
      <dgm:spPr/>
    </dgm:pt>
    <dgm:pt modelId="{90A296DB-2575-4CC9-81CA-3FC1E151C497}" type="pres">
      <dgm:prSet presAssocID="{6D6B6860-A3B4-458A-93E5-841932E68172}" presName="sibTrans" presStyleLbl="sibTrans2D1" presStyleIdx="8" presStyleCnt="10"/>
      <dgm:spPr/>
      <dgm:t>
        <a:bodyPr/>
        <a:lstStyle/>
        <a:p>
          <a:endParaRPr lang="zh-TW" altLang="en-US"/>
        </a:p>
      </dgm:t>
    </dgm:pt>
    <dgm:pt modelId="{E0D50CBE-5C04-4F6C-AA97-6FC35FCF8D8E}" type="pres">
      <dgm:prSet presAssocID="{6E9C2720-1BB6-4F44-A4B3-0EDE99C8F4A2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218C28-46B3-49CF-92F8-A8CBAC34CB09}" type="pres">
      <dgm:prSet presAssocID="{6E9C2720-1BB6-4F44-A4B3-0EDE99C8F4A2}" presName="dummy" presStyleCnt="0"/>
      <dgm:spPr/>
    </dgm:pt>
    <dgm:pt modelId="{CD3DF776-3B8A-4395-AC7D-4046B2431DCE}" type="pres">
      <dgm:prSet presAssocID="{31B66677-78F7-46EB-8A45-22B445327F66}" presName="sibTrans" presStyleLbl="sibTrans2D1" presStyleIdx="9" presStyleCnt="10"/>
      <dgm:spPr/>
      <dgm:t>
        <a:bodyPr/>
        <a:lstStyle/>
        <a:p>
          <a:endParaRPr lang="zh-TW" altLang="en-US"/>
        </a:p>
      </dgm:t>
    </dgm:pt>
  </dgm:ptLst>
  <dgm:cxnLst>
    <dgm:cxn modelId="{60C6A8FC-2AE6-4D57-A21A-9CD0300DFE62}" srcId="{A7F70057-1B49-4B35-B2FA-B438D3ACB8FA}" destId="{DAED55AB-EE5F-44C3-BC2C-12C02E42B02F}" srcOrd="7" destOrd="0" parTransId="{9789D846-EEFD-4587-BEC5-0546C63183EC}" sibTransId="{C7CBE5CB-5197-4B89-94D4-42123F540CB8}"/>
    <dgm:cxn modelId="{7848CA94-C4B8-4BB0-B55F-6254F76F5C30}" type="presOf" srcId="{E2EA3C68-6D91-4D1D-8AFD-9A88CA943AA1}" destId="{0CD11C08-FE4E-4B7C-A2FA-2167B683C3A8}" srcOrd="0" destOrd="0" presId="urn:microsoft.com/office/officeart/2005/8/layout/radial6"/>
    <dgm:cxn modelId="{00E7F5AA-1691-47E9-BA8B-00B726F671AE}" srcId="{A7F70057-1B49-4B35-B2FA-B438D3ACB8FA}" destId="{C6D188AA-26C7-4C95-9935-6BC6E33EB73B}" srcOrd="3" destOrd="0" parTransId="{6112A557-0071-4908-95BD-114FB8DBAB75}" sibTransId="{43A4AA3A-0457-4578-A6AD-83DBF90DC2BF}"/>
    <dgm:cxn modelId="{09F9FAEA-6B08-468B-86DC-DD55AB72A34C}" srcId="{A7F70057-1B49-4B35-B2FA-B438D3ACB8FA}" destId="{D1F7AC89-C076-4496-BCFC-25C3498F7A41}" srcOrd="0" destOrd="0" parTransId="{3DC8BFB0-EA75-4652-B0C4-DA5D510B28C6}" sibTransId="{9E4B0AB9-A4F5-43FA-ACF5-F4770DD325F4}"/>
    <dgm:cxn modelId="{C56DF20D-77B0-4818-BC5C-A5A99F0A1F6F}" type="presOf" srcId="{F0FCE791-89E7-437E-A3D6-92484B715593}" destId="{6873B041-60BE-4062-BB56-0C733350C4EB}" srcOrd="0" destOrd="0" presId="urn:microsoft.com/office/officeart/2005/8/layout/radial6"/>
    <dgm:cxn modelId="{A6B0738B-ABCD-4697-87B2-F17923B7FB82}" srcId="{A7F70057-1B49-4B35-B2FA-B438D3ACB8FA}" destId="{BE4E965D-962C-4BC8-B401-9E86972E3FBB}" srcOrd="4" destOrd="0" parTransId="{9082C48E-B2AA-4D75-B04C-9D7D0E432190}" sibTransId="{ADF14F50-1CF5-48DC-81BD-333054EB8AEE}"/>
    <dgm:cxn modelId="{054F9375-F308-4FAA-B425-EB9BE6AEB3B3}" type="presOf" srcId="{CB31C85F-A530-4437-9B2E-F14BB7A02E17}" destId="{DCD1CC50-4289-4475-B397-496BBD1313EF}" srcOrd="0" destOrd="0" presId="urn:microsoft.com/office/officeart/2005/8/layout/radial6"/>
    <dgm:cxn modelId="{537362BE-5168-401D-AA81-664D5601BD16}" type="presOf" srcId="{DA0E61CA-A4D1-46CC-8C04-4A15E1130F62}" destId="{069EB84A-01EC-4330-A61D-0CA8C3AC6FD5}" srcOrd="0" destOrd="0" presId="urn:microsoft.com/office/officeart/2005/8/layout/radial6"/>
    <dgm:cxn modelId="{88F011DB-F280-4D5C-BF96-D3D244ADA4C8}" type="presOf" srcId="{AC718390-D5F0-44EF-A4FE-108FB888D3EF}" destId="{D2353402-BB97-41D2-93FE-D5AFAEC7477D}" srcOrd="0" destOrd="0" presId="urn:microsoft.com/office/officeart/2005/8/layout/radial6"/>
    <dgm:cxn modelId="{BC5C38F5-E5DD-4B71-8510-DB049B82DFA9}" type="presOf" srcId="{6D6B6860-A3B4-458A-93E5-841932E68172}" destId="{90A296DB-2575-4CC9-81CA-3FC1E151C497}" srcOrd="0" destOrd="0" presId="urn:microsoft.com/office/officeart/2005/8/layout/radial6"/>
    <dgm:cxn modelId="{66821995-500E-42FF-9E09-25A92C63DA5B}" type="presOf" srcId="{9E4B0AB9-A4F5-43FA-ACF5-F4770DD325F4}" destId="{512C5945-7923-4B9E-B9A1-F961F541E13B}" srcOrd="0" destOrd="0" presId="urn:microsoft.com/office/officeart/2005/8/layout/radial6"/>
    <dgm:cxn modelId="{9C70516D-C8A0-4071-A108-791DBD8E494D}" type="presOf" srcId="{C7CBE5CB-5197-4B89-94D4-42123F540CB8}" destId="{B89F6484-2400-402E-8FFE-13DF011ECE7C}" srcOrd="0" destOrd="0" presId="urn:microsoft.com/office/officeart/2005/8/layout/radial6"/>
    <dgm:cxn modelId="{2A81234B-AE68-4D68-B5C6-EA66C99BDEB7}" type="presOf" srcId="{5A6A4852-F38E-4AA9-BE60-9C87597392C1}" destId="{41EB5B94-B3E5-4180-9A08-F973890FC188}" srcOrd="0" destOrd="0" presId="urn:microsoft.com/office/officeart/2005/8/layout/radial6"/>
    <dgm:cxn modelId="{591AEAFA-D330-4447-A05F-DD6DC48494D1}" type="presOf" srcId="{09AD5AD0-A464-42C4-8421-B7E2BF115CBE}" destId="{9B6D3EAA-BA11-4363-91BD-3EEB906D3CE6}" srcOrd="0" destOrd="0" presId="urn:microsoft.com/office/officeart/2005/8/layout/radial6"/>
    <dgm:cxn modelId="{EB7846D5-298D-4353-B83A-336C0E510A90}" type="presOf" srcId="{C6D188AA-26C7-4C95-9935-6BC6E33EB73B}" destId="{6A27113C-22C8-420D-BAC5-559591FFA128}" srcOrd="0" destOrd="0" presId="urn:microsoft.com/office/officeart/2005/8/layout/radial6"/>
    <dgm:cxn modelId="{7F8F7554-F087-463B-B0EC-6683DBFA8C21}" srcId="{A7F70057-1B49-4B35-B2FA-B438D3ACB8FA}" destId="{6E9C2720-1BB6-4F44-A4B3-0EDE99C8F4A2}" srcOrd="9" destOrd="0" parTransId="{024F1C5B-07BD-45D6-919B-276DAFC4A4D3}" sibTransId="{31B66677-78F7-46EB-8A45-22B445327F66}"/>
    <dgm:cxn modelId="{442CFB43-8DA1-4EF6-ACAE-52864D37A4F1}" type="presOf" srcId="{DAF396E7-5163-4690-9563-AA1561B67B7C}" destId="{0116305B-15B3-4CC9-9A13-1D5BCC1423D6}" srcOrd="0" destOrd="0" presId="urn:microsoft.com/office/officeart/2005/8/layout/radial6"/>
    <dgm:cxn modelId="{61231BDA-78C9-4E39-8F9C-142F838DB90E}" type="presOf" srcId="{6E9C2720-1BB6-4F44-A4B3-0EDE99C8F4A2}" destId="{E0D50CBE-5C04-4F6C-AA97-6FC35FCF8D8E}" srcOrd="0" destOrd="0" presId="urn:microsoft.com/office/officeart/2005/8/layout/radial6"/>
    <dgm:cxn modelId="{45284EE2-0855-4CE5-84E7-EB39A8F5D1E5}" type="presOf" srcId="{FF11F943-0877-42FD-9550-B496DC278E3E}" destId="{0934E939-B334-482B-A3CC-CCF13B111207}" srcOrd="0" destOrd="0" presId="urn:microsoft.com/office/officeart/2005/8/layout/radial6"/>
    <dgm:cxn modelId="{734E1D69-3A94-4969-8945-00B24FB6E961}" srcId="{A7F70057-1B49-4B35-B2FA-B438D3ACB8FA}" destId="{CB31C85F-A530-4437-9B2E-F14BB7A02E17}" srcOrd="5" destOrd="0" parTransId="{AF08B33B-DBF0-492C-8FA6-283E68D1A7D6}" sibTransId="{20E0605C-C54E-4D4D-929F-DE21ED4BA2DA}"/>
    <dgm:cxn modelId="{C89CA550-1DCF-4F78-A85D-3931CF13EDFF}" type="presOf" srcId="{ADF14F50-1CF5-48DC-81BD-333054EB8AEE}" destId="{40C2D1F1-4839-44D1-ABEB-00B1BDC74832}" srcOrd="0" destOrd="0" presId="urn:microsoft.com/office/officeart/2005/8/layout/radial6"/>
    <dgm:cxn modelId="{3C9E39BA-C825-4E4F-8A31-F5C7AC446352}" srcId="{A7F70057-1B49-4B35-B2FA-B438D3ACB8FA}" destId="{FF11F943-0877-42FD-9550-B496DC278E3E}" srcOrd="1" destOrd="0" parTransId="{93A26141-21B4-4D49-9A70-12EB2B5A65E3}" sibTransId="{5A6A4852-F38E-4AA9-BE60-9C87597392C1}"/>
    <dgm:cxn modelId="{014DC6D9-3DA5-489A-8C84-6933B9700760}" type="presOf" srcId="{31B66677-78F7-46EB-8A45-22B445327F66}" destId="{CD3DF776-3B8A-4395-AC7D-4046B2431DCE}" srcOrd="0" destOrd="0" presId="urn:microsoft.com/office/officeart/2005/8/layout/radial6"/>
    <dgm:cxn modelId="{8CEA5C1A-5FD6-4C34-83EE-5EAEA2277BC0}" srcId="{A7F70057-1B49-4B35-B2FA-B438D3ACB8FA}" destId="{E2EA3C68-6D91-4D1D-8AFD-9A88CA943AA1}" srcOrd="8" destOrd="0" parTransId="{B5509DBC-39BA-481D-A2E1-C47B6689C7C5}" sibTransId="{6D6B6860-A3B4-458A-93E5-841932E68172}"/>
    <dgm:cxn modelId="{C8385A5D-ADAD-4294-AAE6-2CA2A01D28FD}" type="presOf" srcId="{20E0605C-C54E-4D4D-929F-DE21ED4BA2DA}" destId="{98CF6906-E8FC-456D-9FA3-3BE6C0C26D12}" srcOrd="0" destOrd="0" presId="urn:microsoft.com/office/officeart/2005/8/layout/radial6"/>
    <dgm:cxn modelId="{E0362054-D091-46A2-8445-08980F1076F6}" type="presOf" srcId="{A7F70057-1B49-4B35-B2FA-B438D3ACB8FA}" destId="{45DAC769-6BA7-4E6B-AB65-967FF7D29689}" srcOrd="0" destOrd="0" presId="urn:microsoft.com/office/officeart/2005/8/layout/radial6"/>
    <dgm:cxn modelId="{E43D7600-57DF-4B4E-8DA0-EBBAB4349E3F}" type="presOf" srcId="{BE4E965D-962C-4BC8-B401-9E86972E3FBB}" destId="{B2ADCDCD-F4E1-4FE6-BE3B-D15153613C75}" srcOrd="0" destOrd="0" presId="urn:microsoft.com/office/officeart/2005/8/layout/radial6"/>
    <dgm:cxn modelId="{2AD5FAC1-1CBC-42BE-BADD-E80272DDF8F7}" type="presOf" srcId="{D1F7AC89-C076-4496-BCFC-25C3498F7A41}" destId="{1D1D1E96-1C59-4731-80EF-884577367E4F}" srcOrd="0" destOrd="0" presId="urn:microsoft.com/office/officeart/2005/8/layout/radial6"/>
    <dgm:cxn modelId="{89CCD61C-5610-494F-93F4-9C928C83FAD6}" type="presOf" srcId="{DAED55AB-EE5F-44C3-BC2C-12C02E42B02F}" destId="{D41D9BA3-B0F0-452C-9999-6D6FF09336C0}" srcOrd="0" destOrd="0" presId="urn:microsoft.com/office/officeart/2005/8/layout/radial6"/>
    <dgm:cxn modelId="{9793C0C9-21BB-49FD-86B8-A8D94FE7B9CA}" srcId="{A7F70057-1B49-4B35-B2FA-B438D3ACB8FA}" destId="{F0FCE791-89E7-437E-A3D6-92484B715593}" srcOrd="2" destOrd="0" parTransId="{D5DE5781-6CD4-48DA-B8AA-BEBA41340613}" sibTransId="{DAF396E7-5163-4690-9563-AA1561B67B7C}"/>
    <dgm:cxn modelId="{F359DF0C-7A13-49F0-A0DD-90F3C4CE648C}" srcId="{A7F70057-1B49-4B35-B2FA-B438D3ACB8FA}" destId="{AC718390-D5F0-44EF-A4FE-108FB888D3EF}" srcOrd="6" destOrd="0" parTransId="{D26DACE4-4799-4C12-9F26-F7BD04223179}" sibTransId="{09AD5AD0-A464-42C4-8421-B7E2BF115CBE}"/>
    <dgm:cxn modelId="{BEE316C7-3A63-493F-9FCB-0D4F736C41E3}" srcId="{DA0E61CA-A4D1-46CC-8C04-4A15E1130F62}" destId="{A7F70057-1B49-4B35-B2FA-B438D3ACB8FA}" srcOrd="0" destOrd="0" parTransId="{977B1B40-4635-4631-9FA8-C5D29F5459EB}" sibTransId="{221842AC-D5EA-43E9-966D-050A400E0364}"/>
    <dgm:cxn modelId="{DD82D7A4-92B0-40DF-A9AE-FD11376B53A3}" type="presOf" srcId="{43A4AA3A-0457-4578-A6AD-83DBF90DC2BF}" destId="{5FCF8008-02CE-4ED7-9217-FA2AD1C30AA1}" srcOrd="0" destOrd="0" presId="urn:microsoft.com/office/officeart/2005/8/layout/radial6"/>
    <dgm:cxn modelId="{907D15CA-7CD1-4A18-AB44-5B3178F57759}" type="presParOf" srcId="{069EB84A-01EC-4330-A61D-0CA8C3AC6FD5}" destId="{45DAC769-6BA7-4E6B-AB65-967FF7D29689}" srcOrd="0" destOrd="0" presId="urn:microsoft.com/office/officeart/2005/8/layout/radial6"/>
    <dgm:cxn modelId="{11F3E76F-013B-4666-A68E-2B39B4DBDFE9}" type="presParOf" srcId="{069EB84A-01EC-4330-A61D-0CA8C3AC6FD5}" destId="{1D1D1E96-1C59-4731-80EF-884577367E4F}" srcOrd="1" destOrd="0" presId="urn:microsoft.com/office/officeart/2005/8/layout/radial6"/>
    <dgm:cxn modelId="{9E682C1D-CC39-470A-BC6E-8B1A2445B3C5}" type="presParOf" srcId="{069EB84A-01EC-4330-A61D-0CA8C3AC6FD5}" destId="{931BAB36-7265-49CD-8006-B01F8B87F377}" srcOrd="2" destOrd="0" presId="urn:microsoft.com/office/officeart/2005/8/layout/radial6"/>
    <dgm:cxn modelId="{3A7ED505-92BD-4334-8827-06CE57D6B287}" type="presParOf" srcId="{069EB84A-01EC-4330-A61D-0CA8C3AC6FD5}" destId="{512C5945-7923-4B9E-B9A1-F961F541E13B}" srcOrd="3" destOrd="0" presId="urn:microsoft.com/office/officeart/2005/8/layout/radial6"/>
    <dgm:cxn modelId="{795BE956-F64E-46FF-B606-7324B3947CFE}" type="presParOf" srcId="{069EB84A-01EC-4330-A61D-0CA8C3AC6FD5}" destId="{0934E939-B334-482B-A3CC-CCF13B111207}" srcOrd="4" destOrd="0" presId="urn:microsoft.com/office/officeart/2005/8/layout/radial6"/>
    <dgm:cxn modelId="{C9AA29DC-6B96-4077-B288-D0679ABE3708}" type="presParOf" srcId="{069EB84A-01EC-4330-A61D-0CA8C3AC6FD5}" destId="{29823B24-5646-4CF3-BBE1-8FEA52CD03F5}" srcOrd="5" destOrd="0" presId="urn:microsoft.com/office/officeart/2005/8/layout/radial6"/>
    <dgm:cxn modelId="{43FA77B4-279F-418E-97FB-AA6984306C3A}" type="presParOf" srcId="{069EB84A-01EC-4330-A61D-0CA8C3AC6FD5}" destId="{41EB5B94-B3E5-4180-9A08-F973890FC188}" srcOrd="6" destOrd="0" presId="urn:microsoft.com/office/officeart/2005/8/layout/radial6"/>
    <dgm:cxn modelId="{FF5E4232-CA2D-40CD-8FD1-DAFE02877BAF}" type="presParOf" srcId="{069EB84A-01EC-4330-A61D-0CA8C3AC6FD5}" destId="{6873B041-60BE-4062-BB56-0C733350C4EB}" srcOrd="7" destOrd="0" presId="urn:microsoft.com/office/officeart/2005/8/layout/radial6"/>
    <dgm:cxn modelId="{506EA55E-35D8-461E-A947-E2D934548B98}" type="presParOf" srcId="{069EB84A-01EC-4330-A61D-0CA8C3AC6FD5}" destId="{F0C588C0-BB69-47C1-B9AA-DC3C23129327}" srcOrd="8" destOrd="0" presId="urn:microsoft.com/office/officeart/2005/8/layout/radial6"/>
    <dgm:cxn modelId="{BFD247C5-7172-456E-938B-81203580CA36}" type="presParOf" srcId="{069EB84A-01EC-4330-A61D-0CA8C3AC6FD5}" destId="{0116305B-15B3-4CC9-9A13-1D5BCC1423D6}" srcOrd="9" destOrd="0" presId="urn:microsoft.com/office/officeart/2005/8/layout/radial6"/>
    <dgm:cxn modelId="{89278CC1-AA21-4CAF-AF7D-F914CDEC265D}" type="presParOf" srcId="{069EB84A-01EC-4330-A61D-0CA8C3AC6FD5}" destId="{6A27113C-22C8-420D-BAC5-559591FFA128}" srcOrd="10" destOrd="0" presId="urn:microsoft.com/office/officeart/2005/8/layout/radial6"/>
    <dgm:cxn modelId="{4EB4B837-0AAA-4021-BFAB-F8A038EE0D0D}" type="presParOf" srcId="{069EB84A-01EC-4330-A61D-0CA8C3AC6FD5}" destId="{2BFF1724-C30C-40E3-9367-3E57C454512D}" srcOrd="11" destOrd="0" presId="urn:microsoft.com/office/officeart/2005/8/layout/radial6"/>
    <dgm:cxn modelId="{E39AD890-B95C-4400-BA3D-5139C7295FCD}" type="presParOf" srcId="{069EB84A-01EC-4330-A61D-0CA8C3AC6FD5}" destId="{5FCF8008-02CE-4ED7-9217-FA2AD1C30AA1}" srcOrd="12" destOrd="0" presId="urn:microsoft.com/office/officeart/2005/8/layout/radial6"/>
    <dgm:cxn modelId="{A27CD639-41EE-45C6-9D50-33B81B0F1677}" type="presParOf" srcId="{069EB84A-01EC-4330-A61D-0CA8C3AC6FD5}" destId="{B2ADCDCD-F4E1-4FE6-BE3B-D15153613C75}" srcOrd="13" destOrd="0" presId="urn:microsoft.com/office/officeart/2005/8/layout/radial6"/>
    <dgm:cxn modelId="{DA6E895F-3710-4E05-B1AE-E991D1832AD6}" type="presParOf" srcId="{069EB84A-01EC-4330-A61D-0CA8C3AC6FD5}" destId="{627A3600-8C7A-4DFE-A736-5788FFEEB8CD}" srcOrd="14" destOrd="0" presId="urn:microsoft.com/office/officeart/2005/8/layout/radial6"/>
    <dgm:cxn modelId="{D77DF916-2F0D-485D-94D9-F2207A475747}" type="presParOf" srcId="{069EB84A-01EC-4330-A61D-0CA8C3AC6FD5}" destId="{40C2D1F1-4839-44D1-ABEB-00B1BDC74832}" srcOrd="15" destOrd="0" presId="urn:microsoft.com/office/officeart/2005/8/layout/radial6"/>
    <dgm:cxn modelId="{F0CF743C-0529-4F4B-B708-4A877ECACE8B}" type="presParOf" srcId="{069EB84A-01EC-4330-A61D-0CA8C3AC6FD5}" destId="{DCD1CC50-4289-4475-B397-496BBD1313EF}" srcOrd="16" destOrd="0" presId="urn:microsoft.com/office/officeart/2005/8/layout/radial6"/>
    <dgm:cxn modelId="{3B330387-C567-418B-A3B9-03D94B49FC47}" type="presParOf" srcId="{069EB84A-01EC-4330-A61D-0CA8C3AC6FD5}" destId="{D73A685A-3CEF-4F97-A7A3-7E147022EFEC}" srcOrd="17" destOrd="0" presId="urn:microsoft.com/office/officeart/2005/8/layout/radial6"/>
    <dgm:cxn modelId="{4893C6A4-1A04-441D-ADB7-0A30A5DEDE73}" type="presParOf" srcId="{069EB84A-01EC-4330-A61D-0CA8C3AC6FD5}" destId="{98CF6906-E8FC-456D-9FA3-3BE6C0C26D12}" srcOrd="18" destOrd="0" presId="urn:microsoft.com/office/officeart/2005/8/layout/radial6"/>
    <dgm:cxn modelId="{9467CEE1-A04A-43F3-955D-165AF782D4EC}" type="presParOf" srcId="{069EB84A-01EC-4330-A61D-0CA8C3AC6FD5}" destId="{D2353402-BB97-41D2-93FE-D5AFAEC7477D}" srcOrd="19" destOrd="0" presId="urn:microsoft.com/office/officeart/2005/8/layout/radial6"/>
    <dgm:cxn modelId="{156CD2C8-00AF-4380-A76A-0F9B31F83085}" type="presParOf" srcId="{069EB84A-01EC-4330-A61D-0CA8C3AC6FD5}" destId="{2D5FFDF2-20E4-4877-B9CA-486AA837DDDE}" srcOrd="20" destOrd="0" presId="urn:microsoft.com/office/officeart/2005/8/layout/radial6"/>
    <dgm:cxn modelId="{3B9A2481-DCDE-4A36-996A-4A5FBE0AEBBE}" type="presParOf" srcId="{069EB84A-01EC-4330-A61D-0CA8C3AC6FD5}" destId="{9B6D3EAA-BA11-4363-91BD-3EEB906D3CE6}" srcOrd="21" destOrd="0" presId="urn:microsoft.com/office/officeart/2005/8/layout/radial6"/>
    <dgm:cxn modelId="{7E27402A-D0B0-4938-AF75-D027FB749DF3}" type="presParOf" srcId="{069EB84A-01EC-4330-A61D-0CA8C3AC6FD5}" destId="{D41D9BA3-B0F0-452C-9999-6D6FF09336C0}" srcOrd="22" destOrd="0" presId="urn:microsoft.com/office/officeart/2005/8/layout/radial6"/>
    <dgm:cxn modelId="{F008C7D6-4158-4014-965F-0440F406D4D6}" type="presParOf" srcId="{069EB84A-01EC-4330-A61D-0CA8C3AC6FD5}" destId="{03983703-AA08-4976-A088-D3AAF1D2964F}" srcOrd="23" destOrd="0" presId="urn:microsoft.com/office/officeart/2005/8/layout/radial6"/>
    <dgm:cxn modelId="{6DCBAFE4-FEB2-4BB0-A3BC-B4722619E2EF}" type="presParOf" srcId="{069EB84A-01EC-4330-A61D-0CA8C3AC6FD5}" destId="{B89F6484-2400-402E-8FFE-13DF011ECE7C}" srcOrd="24" destOrd="0" presId="urn:microsoft.com/office/officeart/2005/8/layout/radial6"/>
    <dgm:cxn modelId="{E16AA3A5-4385-41F8-8746-B20598EB018B}" type="presParOf" srcId="{069EB84A-01EC-4330-A61D-0CA8C3AC6FD5}" destId="{0CD11C08-FE4E-4B7C-A2FA-2167B683C3A8}" srcOrd="25" destOrd="0" presId="urn:microsoft.com/office/officeart/2005/8/layout/radial6"/>
    <dgm:cxn modelId="{67B21FF8-BB1A-404E-B948-7F039051A2D2}" type="presParOf" srcId="{069EB84A-01EC-4330-A61D-0CA8C3AC6FD5}" destId="{152218DB-B2FB-47C6-995D-8B656965D119}" srcOrd="26" destOrd="0" presId="urn:microsoft.com/office/officeart/2005/8/layout/radial6"/>
    <dgm:cxn modelId="{85826BF4-E8EC-4BAB-BCBD-B3BA4B041CEC}" type="presParOf" srcId="{069EB84A-01EC-4330-A61D-0CA8C3AC6FD5}" destId="{90A296DB-2575-4CC9-81CA-3FC1E151C497}" srcOrd="27" destOrd="0" presId="urn:microsoft.com/office/officeart/2005/8/layout/radial6"/>
    <dgm:cxn modelId="{04AA2525-D347-47F5-99D1-3D87300FF7AC}" type="presParOf" srcId="{069EB84A-01EC-4330-A61D-0CA8C3AC6FD5}" destId="{E0D50CBE-5C04-4F6C-AA97-6FC35FCF8D8E}" srcOrd="28" destOrd="0" presId="urn:microsoft.com/office/officeart/2005/8/layout/radial6"/>
    <dgm:cxn modelId="{87063C8A-2522-4BF7-B1C9-8026EC99EE95}" type="presParOf" srcId="{069EB84A-01EC-4330-A61D-0CA8C3AC6FD5}" destId="{0E218C28-46B3-49CF-92F8-A8CBAC34CB09}" srcOrd="29" destOrd="0" presId="urn:microsoft.com/office/officeart/2005/8/layout/radial6"/>
    <dgm:cxn modelId="{9C7ABCD2-DAA0-40DA-8F0F-FD632AFAC9AB}" type="presParOf" srcId="{069EB84A-01EC-4330-A61D-0CA8C3AC6FD5}" destId="{CD3DF776-3B8A-4395-AC7D-4046B2431DCE}" srcOrd="30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DF776-3B8A-4395-AC7D-4046B2431DCE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14040000"/>
            <a:gd name="adj2" fmla="val 1620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296DB-2575-4CC9-81CA-3FC1E151C497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11880000"/>
            <a:gd name="adj2" fmla="val 1404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F6484-2400-402E-8FFE-13DF011ECE7C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9720000"/>
            <a:gd name="adj2" fmla="val 1188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D3EAA-BA11-4363-91BD-3EEB906D3CE6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7560000"/>
            <a:gd name="adj2" fmla="val 972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F6906-E8FC-456D-9FA3-3BE6C0C26D12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5400000"/>
            <a:gd name="adj2" fmla="val 756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2D1F1-4839-44D1-ABEB-00B1BDC74832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3240000"/>
            <a:gd name="adj2" fmla="val 540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F8008-02CE-4ED7-9217-FA2AD1C30AA1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1080000"/>
            <a:gd name="adj2" fmla="val 324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6305B-15B3-4CC9-9A13-1D5BCC1423D6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20520000"/>
            <a:gd name="adj2" fmla="val 108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B5B94-B3E5-4180-9A08-F973890FC188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18360000"/>
            <a:gd name="adj2" fmla="val 2052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C5945-7923-4B9E-B9A1-F961F541E13B}">
      <dsp:nvSpPr>
        <dsp:cNvPr id="0" name=""/>
        <dsp:cNvSpPr/>
      </dsp:nvSpPr>
      <dsp:spPr>
        <a:xfrm>
          <a:off x="2239994" y="456173"/>
          <a:ext cx="5116448" cy="5116448"/>
        </a:xfrm>
        <a:prstGeom prst="blockArc">
          <a:avLst>
            <a:gd name="adj1" fmla="val 16200000"/>
            <a:gd name="adj2" fmla="val 18360000"/>
            <a:gd name="adj3" fmla="val 276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AC769-6BA7-4E6B-AB65-967FF7D29689}">
      <dsp:nvSpPr>
        <dsp:cNvPr id="0" name=""/>
        <dsp:cNvSpPr/>
      </dsp:nvSpPr>
      <dsp:spPr>
        <a:xfrm>
          <a:off x="4097697" y="2313876"/>
          <a:ext cx="1401042" cy="14010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Image Processing</a:t>
          </a:r>
          <a:endParaRPr lang="zh-TW" altLang="en-US" sz="1400" kern="1200" dirty="0"/>
        </a:p>
      </dsp:txBody>
      <dsp:txXfrm>
        <a:off x="4302875" y="2519054"/>
        <a:ext cx="990686" cy="990686"/>
      </dsp:txXfrm>
    </dsp:sp>
    <dsp:sp modelId="{1D1D1E96-1C59-4731-80EF-884577367E4F}">
      <dsp:nvSpPr>
        <dsp:cNvPr id="0" name=""/>
        <dsp:cNvSpPr/>
      </dsp:nvSpPr>
      <dsp:spPr>
        <a:xfrm>
          <a:off x="4307853" y="1115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Computer Vision</a:t>
          </a:r>
          <a:endParaRPr lang="zh-TW" altLang="en-US" sz="1400" kern="1200" dirty="0"/>
        </a:p>
      </dsp:txBody>
      <dsp:txXfrm>
        <a:off x="4451477" y="144739"/>
        <a:ext cx="693481" cy="693481"/>
      </dsp:txXfrm>
    </dsp:sp>
    <dsp:sp modelId="{0934E939-B334-482B-A3CC-CCF13B111207}">
      <dsp:nvSpPr>
        <dsp:cNvPr id="0" name=""/>
        <dsp:cNvSpPr/>
      </dsp:nvSpPr>
      <dsp:spPr>
        <a:xfrm>
          <a:off x="5790787" y="482949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Image Coding</a:t>
          </a:r>
          <a:endParaRPr lang="zh-TW" altLang="en-US" sz="1400" kern="1200" dirty="0"/>
        </a:p>
      </dsp:txBody>
      <dsp:txXfrm>
        <a:off x="5934411" y="626573"/>
        <a:ext cx="693481" cy="693481"/>
      </dsp:txXfrm>
    </dsp:sp>
    <dsp:sp modelId="{6873B041-60BE-4062-BB56-0C733350C4EB}">
      <dsp:nvSpPr>
        <dsp:cNvPr id="0" name=""/>
        <dsp:cNvSpPr/>
      </dsp:nvSpPr>
      <dsp:spPr>
        <a:xfrm>
          <a:off x="6707291" y="1744408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Artificial Intelligence</a:t>
          </a:r>
          <a:endParaRPr lang="zh-TW" altLang="en-US" sz="1400" kern="1200" dirty="0"/>
        </a:p>
      </dsp:txBody>
      <dsp:txXfrm>
        <a:off x="6850915" y="1888032"/>
        <a:ext cx="693481" cy="693481"/>
      </dsp:txXfrm>
    </dsp:sp>
    <dsp:sp modelId="{6A27113C-22C8-420D-BAC5-559591FFA128}">
      <dsp:nvSpPr>
        <dsp:cNvPr id="0" name=""/>
        <dsp:cNvSpPr/>
      </dsp:nvSpPr>
      <dsp:spPr>
        <a:xfrm>
          <a:off x="6707291" y="3303657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Imaging</a:t>
          </a:r>
          <a:endParaRPr lang="zh-TW" altLang="en-US" sz="1400" kern="1200" dirty="0"/>
        </a:p>
      </dsp:txBody>
      <dsp:txXfrm>
        <a:off x="6850915" y="3447281"/>
        <a:ext cx="693481" cy="693481"/>
      </dsp:txXfrm>
    </dsp:sp>
    <dsp:sp modelId="{B2ADCDCD-F4E1-4FE6-BE3B-D15153613C75}">
      <dsp:nvSpPr>
        <dsp:cNvPr id="0" name=""/>
        <dsp:cNvSpPr/>
      </dsp:nvSpPr>
      <dsp:spPr>
        <a:xfrm>
          <a:off x="5790787" y="4565116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Signal Processing</a:t>
          </a:r>
          <a:endParaRPr lang="zh-TW" altLang="en-US" sz="1400" kern="1200" dirty="0"/>
        </a:p>
      </dsp:txBody>
      <dsp:txXfrm>
        <a:off x="5934411" y="4708740"/>
        <a:ext cx="693481" cy="693481"/>
      </dsp:txXfrm>
    </dsp:sp>
    <dsp:sp modelId="{DCD1CC50-4289-4475-B397-496BBD1313EF}">
      <dsp:nvSpPr>
        <dsp:cNvPr id="0" name=""/>
        <dsp:cNvSpPr/>
      </dsp:nvSpPr>
      <dsp:spPr>
        <a:xfrm>
          <a:off x="4307853" y="5046950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Computer Graphics</a:t>
          </a:r>
          <a:endParaRPr lang="zh-TW" altLang="en-US" sz="1400" kern="1200" dirty="0"/>
        </a:p>
      </dsp:txBody>
      <dsp:txXfrm>
        <a:off x="4451477" y="5190574"/>
        <a:ext cx="693481" cy="693481"/>
      </dsp:txXfrm>
    </dsp:sp>
    <dsp:sp modelId="{D2353402-BB97-41D2-93FE-D5AFAEC7477D}">
      <dsp:nvSpPr>
        <dsp:cNvPr id="0" name=""/>
        <dsp:cNvSpPr/>
      </dsp:nvSpPr>
      <dsp:spPr>
        <a:xfrm>
          <a:off x="2824919" y="4565116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Machine Learning</a:t>
          </a:r>
          <a:endParaRPr lang="zh-TW" altLang="en-US" sz="1400" kern="1200" dirty="0"/>
        </a:p>
      </dsp:txBody>
      <dsp:txXfrm>
        <a:off x="2968543" y="4708740"/>
        <a:ext cx="693481" cy="693481"/>
      </dsp:txXfrm>
    </dsp:sp>
    <dsp:sp modelId="{D41D9BA3-B0F0-452C-9999-6D6FF09336C0}">
      <dsp:nvSpPr>
        <dsp:cNvPr id="0" name=""/>
        <dsp:cNvSpPr/>
      </dsp:nvSpPr>
      <dsp:spPr>
        <a:xfrm>
          <a:off x="1908416" y="3303657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Machine Vision</a:t>
          </a:r>
          <a:endParaRPr lang="zh-TW" altLang="en-US" sz="1400" kern="1200" dirty="0"/>
        </a:p>
      </dsp:txBody>
      <dsp:txXfrm>
        <a:off x="2052040" y="3447281"/>
        <a:ext cx="693481" cy="693481"/>
      </dsp:txXfrm>
    </dsp:sp>
    <dsp:sp modelId="{0CD11C08-FE4E-4B7C-A2FA-2167B683C3A8}">
      <dsp:nvSpPr>
        <dsp:cNvPr id="0" name=""/>
        <dsp:cNvSpPr/>
      </dsp:nvSpPr>
      <dsp:spPr>
        <a:xfrm>
          <a:off x="1908416" y="1744408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Inspection</a:t>
          </a:r>
          <a:endParaRPr lang="zh-TW" altLang="en-US" sz="1400" kern="1200" dirty="0"/>
        </a:p>
      </dsp:txBody>
      <dsp:txXfrm>
        <a:off x="2052040" y="1888032"/>
        <a:ext cx="693481" cy="693481"/>
      </dsp:txXfrm>
    </dsp:sp>
    <dsp:sp modelId="{E0D50CBE-5C04-4F6C-AA97-6FC35FCF8D8E}">
      <dsp:nvSpPr>
        <dsp:cNvPr id="0" name=""/>
        <dsp:cNvSpPr/>
      </dsp:nvSpPr>
      <dsp:spPr>
        <a:xfrm>
          <a:off x="2824919" y="482949"/>
          <a:ext cx="980729" cy="980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Robotics</a:t>
          </a:r>
          <a:endParaRPr lang="zh-TW" altLang="en-US" sz="1400" kern="1200" dirty="0"/>
        </a:p>
      </dsp:txBody>
      <dsp:txXfrm>
        <a:off x="2968543" y="626573"/>
        <a:ext cx="693481" cy="693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.sanmin.com.tw/Search/Index/?AU=MCANDREW" TargetMode="External"/><Relationship Id="rId2" Type="http://schemas.openxmlformats.org/officeDocument/2006/relationships/hyperlink" Target="http://m.sanmin.com.tw/Search/Index/?PU=Cengage%2b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Lab%201.pptx" TargetMode="Externa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Digital Image Processing</a:t>
            </a:r>
            <a:br>
              <a:rPr lang="en-US" altLang="zh-TW" dirty="0" smtClean="0"/>
            </a:br>
            <a:r>
              <a:rPr lang="zh-TW" altLang="en-US" dirty="0" smtClean="0"/>
              <a:t>數位影像處理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 smtClean="0"/>
              <a:t>Professor </a:t>
            </a:r>
            <a:r>
              <a:rPr lang="en-US" altLang="zh-TW" dirty="0" err="1" smtClean="0"/>
              <a:t>Shyi-Chyi</a:t>
            </a:r>
            <a:r>
              <a:rPr lang="en-US" altLang="zh-TW" dirty="0" smtClean="0"/>
              <a:t> Cheng</a:t>
            </a:r>
          </a:p>
          <a:p>
            <a:r>
              <a:rPr lang="en-US" altLang="zh-TW" dirty="0" smtClean="0"/>
              <a:t>Department of Computer Science and Engineering</a:t>
            </a:r>
          </a:p>
          <a:p>
            <a:r>
              <a:rPr lang="en-US" altLang="zh-TW" dirty="0" smtClean="0"/>
              <a:t>National Taiwan Ocean University</a:t>
            </a:r>
          </a:p>
          <a:p>
            <a:r>
              <a:rPr lang="en-US" altLang="zh-TW" dirty="0" smtClean="0"/>
              <a:t>Email: csc@mail.ntou.edu.tw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04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成像技術歷史</a:t>
            </a:r>
            <a:r>
              <a:rPr lang="en-US" altLang="zh-TW" dirty="0" smtClean="0"/>
              <a:t>(Imaging in the Past)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894" y="1283039"/>
            <a:ext cx="5270024" cy="20279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96317" y="2941936"/>
            <a:ext cx="23392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600" dirty="0">
              <a:solidFill>
                <a:srgbClr val="FF0000"/>
              </a:solidFill>
              <a:latin typeface="3"/>
            </a:endParaRPr>
          </a:p>
          <a:p>
            <a:r>
              <a:rPr lang="en-US" altLang="zh-TW" i="1" dirty="0">
                <a:solidFill>
                  <a:srgbClr val="FF0000"/>
                </a:solidFill>
                <a:latin typeface="3"/>
              </a:rPr>
              <a:t>[Albrecht </a:t>
            </a:r>
            <a:r>
              <a:rPr lang="en-US" altLang="zh-TW" i="1" dirty="0" err="1">
                <a:solidFill>
                  <a:srgbClr val="FF0000"/>
                </a:solidFill>
                <a:latin typeface="3"/>
              </a:rPr>
              <a:t>Dürer</a:t>
            </a:r>
            <a:r>
              <a:rPr lang="en-US" altLang="zh-TW" i="1" dirty="0">
                <a:solidFill>
                  <a:srgbClr val="FF0000"/>
                </a:solidFill>
                <a:latin typeface="3"/>
              </a:rPr>
              <a:t>, 1525]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18" y="3644210"/>
            <a:ext cx="5115994" cy="27855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867835" y="6239489"/>
            <a:ext cx="38324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1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1"/>
              </a:rPr>
              <a:t>Dark chamber with lenses </a:t>
            </a:r>
            <a:r>
              <a:rPr lang="en-US" altLang="zh-TW" sz="1600" i="1" dirty="0">
                <a:solidFill>
                  <a:srgbClr val="FF0000"/>
                </a:solidFill>
                <a:latin typeface="3"/>
              </a:rPr>
              <a:t>[</a:t>
            </a:r>
            <a:r>
              <a:rPr lang="en-US" altLang="zh-TW" sz="1600" i="1" dirty="0" err="1">
                <a:solidFill>
                  <a:srgbClr val="FF0000"/>
                </a:solidFill>
                <a:latin typeface="3"/>
              </a:rPr>
              <a:t>Kircher</a:t>
            </a:r>
            <a:r>
              <a:rPr lang="en-US" altLang="zh-TW" sz="1600" i="1" dirty="0">
                <a:solidFill>
                  <a:srgbClr val="FF0000"/>
                </a:solidFill>
                <a:latin typeface="3"/>
              </a:rPr>
              <a:t> 1646]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81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現代成像技術</a:t>
            </a:r>
            <a:r>
              <a:rPr lang="en-US" altLang="zh-TW" dirty="0" smtClean="0"/>
              <a:t>(Modern Imaging)</a:t>
            </a:r>
            <a:endParaRPr lang="zh-TW" altLang="en-US" dirty="0"/>
          </a:p>
        </p:txBody>
      </p:sp>
      <p:pic>
        <p:nvPicPr>
          <p:cNvPr id="1026" name="Picture 2" descr="Signa HDx 3.0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904" y="1546412"/>
            <a:ext cx="2611717" cy="19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ny 3d Imaging- LCD Medical Display- Ampronix 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29" y="1546412"/>
            <a:ext cx="2957899" cy="19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442882" y="363070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MRI Scanning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981577" y="3572436"/>
            <a:ext cx="270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2C3744"/>
                </a:solidFill>
                <a:latin typeface="Open Sans"/>
              </a:rPr>
              <a:t>Sonny 3D </a:t>
            </a:r>
            <a:r>
              <a:rPr lang="en-US" altLang="zh-TW" b="1" dirty="0">
                <a:solidFill>
                  <a:srgbClr val="2C3744"/>
                </a:solidFill>
                <a:latin typeface="Open Sans"/>
              </a:rPr>
              <a:t>Video Imaging</a:t>
            </a:r>
            <a:endParaRPr lang="en-US" altLang="zh-TW" b="1" i="0" dirty="0">
              <a:solidFill>
                <a:srgbClr val="2C3744"/>
              </a:solidFill>
              <a:effectLst/>
              <a:latin typeface="Open Sans"/>
            </a:endParaRPr>
          </a:p>
        </p:txBody>
      </p:sp>
      <p:pic>
        <p:nvPicPr>
          <p:cNvPr id="1032" name="Picture 8" descr="ç¸éåç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35" y="1546412"/>
            <a:ext cx="3310036" cy="19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951259" y="363070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CCD Camera</a:t>
            </a:r>
            <a:endParaRPr lang="zh-TW" altLang="en-US" dirty="0"/>
          </a:p>
        </p:txBody>
      </p:sp>
      <p:pic>
        <p:nvPicPr>
          <p:cNvPr id="1034" name="Picture 10" descr="https://www.spectroscopyasia.com/sites/default/files/styles/product_photo/public/Satellite-w.jpg?itok=l8IlySW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87" y="4300677"/>
            <a:ext cx="2629834" cy="19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2263588" y="634252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Satellite Imaging</a:t>
            </a:r>
            <a:endParaRPr lang="zh-TW" altLang="en-US" dirty="0"/>
          </a:p>
        </p:txBody>
      </p:sp>
      <p:pic>
        <p:nvPicPr>
          <p:cNvPr id="1038" name="Picture 14" descr="ãunderwater imaging technologyãçåçæå°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77" y="4364946"/>
            <a:ext cx="2861827" cy="186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127811" y="6342529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Underwater Imaging</a:t>
            </a:r>
            <a:endParaRPr lang="zh-TW" altLang="en-US" dirty="0"/>
          </a:p>
        </p:txBody>
      </p:sp>
      <p:pic>
        <p:nvPicPr>
          <p:cNvPr id="1040" name="Picture 16" descr="ãdrone imagingãçåçæå°çµæ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447" y="4330611"/>
            <a:ext cx="3297153" cy="18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8325159" y="6338046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Drone Imaging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7605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</a:t>
            </a:r>
            <a:r>
              <a:rPr lang="en-US" altLang="zh-TW" dirty="0" smtClean="0"/>
              <a:t>(Image)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2176" y="1486399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影像</a:t>
            </a:r>
            <a:r>
              <a:rPr lang="en-US" altLang="zh-TW" sz="2400" dirty="0" smtClean="0"/>
              <a:t>(Image):</a:t>
            </a:r>
          </a:p>
          <a:p>
            <a:pPr lvl="1"/>
            <a:r>
              <a:rPr lang="zh-TW" altLang="en-US" sz="2400" dirty="0" smtClean="0"/>
              <a:t>影像是二維函式</a:t>
            </a:r>
            <a:r>
              <a:rPr lang="en-US" altLang="zh-TW" sz="2400" i="1" dirty="0"/>
              <a:t>f</a:t>
            </a:r>
            <a:r>
              <a:rPr lang="en-US" altLang="zh-TW" sz="2400" dirty="0"/>
              <a:t>(</a:t>
            </a:r>
            <a:r>
              <a:rPr lang="en-US" altLang="zh-TW" sz="2400" i="1" dirty="0" err="1"/>
              <a:t>x,y</a:t>
            </a:r>
            <a:r>
              <a:rPr lang="en-US" altLang="zh-TW" sz="2400" dirty="0" smtClean="0"/>
              <a:t>):</a:t>
            </a:r>
            <a:r>
              <a:rPr lang="zh-TW" altLang="en-US" sz="2400" dirty="0" smtClean="0"/>
              <a:t>以矩陣</a:t>
            </a:r>
            <a:r>
              <a:rPr lang="en-US" altLang="zh-TW" sz="2400" dirty="0" smtClean="0"/>
              <a:t>(Matrix)</a:t>
            </a:r>
            <a:r>
              <a:rPr lang="zh-TW" altLang="en-US" sz="2400" dirty="0" smtClean="0"/>
              <a:t>紀錄物體個別位子的視覺表示法</a:t>
            </a:r>
            <a:r>
              <a:rPr lang="en-US" altLang="zh-TW" sz="2400" dirty="0" smtClean="0"/>
              <a:t>(visual representation)</a:t>
            </a:r>
          </a:p>
          <a:p>
            <a:pPr lvl="2"/>
            <a:r>
              <a:rPr lang="en-US" altLang="zh-TW" sz="2200" dirty="0" smtClean="0"/>
              <a:t> </a:t>
            </a:r>
            <a:r>
              <a:rPr lang="en-US" altLang="zh-TW" sz="2000" i="1" dirty="0"/>
              <a:t>f</a:t>
            </a:r>
            <a:r>
              <a:rPr lang="en-US" altLang="zh-TW" sz="2000" dirty="0"/>
              <a:t>(</a:t>
            </a:r>
            <a:r>
              <a:rPr lang="en-US" altLang="zh-TW" sz="2000" i="1" dirty="0" err="1"/>
              <a:t>x,y</a:t>
            </a:r>
            <a:r>
              <a:rPr lang="en-US" altLang="zh-TW" sz="2000" dirty="0"/>
              <a:t>) </a:t>
            </a:r>
            <a:r>
              <a:rPr lang="zh-TW" altLang="en-US" sz="2000" dirty="0" smtClean="0"/>
              <a:t>紀錄在點</a:t>
            </a:r>
            <a:r>
              <a:rPr lang="en-US" altLang="zh-TW" sz="2000" dirty="0"/>
              <a:t>(</a:t>
            </a:r>
            <a:r>
              <a:rPr lang="en-US" altLang="zh-TW" sz="2000" i="1" dirty="0" err="1"/>
              <a:t>x,y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上的亮度值</a:t>
            </a:r>
            <a:r>
              <a:rPr lang="en-US" altLang="zh-TW" sz="2000" dirty="0" smtClean="0"/>
              <a:t>(brightness)</a:t>
            </a:r>
            <a:r>
              <a:rPr lang="zh-TW" altLang="en-US" sz="2000" dirty="0" smtClean="0"/>
              <a:t>或顏色</a:t>
            </a:r>
            <a:r>
              <a:rPr lang="en-US" altLang="zh-TW" sz="2000" dirty="0" smtClean="0"/>
              <a:t>(color)</a:t>
            </a:r>
          </a:p>
          <a:p>
            <a:pPr lvl="2"/>
            <a:r>
              <a:rPr lang="en-US" altLang="zh-TW" sz="2400" dirty="0" smtClean="0"/>
              <a:t> </a:t>
            </a:r>
            <a:r>
              <a:rPr lang="en-US" altLang="zh-TW" sz="2400" i="1" dirty="0" smtClean="0"/>
              <a:t>f</a:t>
            </a:r>
            <a:r>
              <a:rPr lang="en-US" altLang="zh-TW" sz="2400" dirty="0" smtClean="0"/>
              <a:t>(</a:t>
            </a:r>
            <a:r>
              <a:rPr lang="en-US" altLang="zh-TW" sz="2400" i="1" dirty="0" err="1" smtClean="0"/>
              <a:t>x,y</a:t>
            </a:r>
            <a:r>
              <a:rPr lang="en-US" altLang="zh-TW" sz="2400" dirty="0" smtClean="0"/>
              <a:t>)</a:t>
            </a:r>
            <a:r>
              <a:rPr lang="zh-TW" altLang="en-US" sz="2400" dirty="0" smtClean="0"/>
              <a:t>是一個</a:t>
            </a:r>
            <a:r>
              <a:rPr lang="zh-TW" altLang="en-US" sz="2400" dirty="0"/>
              <a:t>二</a:t>
            </a:r>
            <a:r>
              <a:rPr lang="zh-TW" altLang="en-US" sz="2400" dirty="0" smtClean="0"/>
              <a:t>維</a:t>
            </a:r>
            <a:r>
              <a:rPr lang="zh-TW" altLang="en-US" sz="2400" dirty="0"/>
              <a:t>矩陣</a:t>
            </a:r>
            <a:r>
              <a:rPr lang="en-US" altLang="zh-TW" sz="2400" dirty="0"/>
              <a:t>(Matrix)</a:t>
            </a:r>
            <a:endParaRPr lang="en-US" altLang="zh-TW" sz="2400" dirty="0" smtClean="0"/>
          </a:p>
          <a:p>
            <a:pPr lvl="1"/>
            <a:r>
              <a:rPr lang="zh-TW" altLang="en-US" sz="2400" dirty="0" smtClean="0"/>
              <a:t>影像值在空間及大小上都是連續的</a:t>
            </a:r>
            <a:endParaRPr lang="en-US" altLang="zh-TW" sz="2400" dirty="0"/>
          </a:p>
          <a:p>
            <a:pPr lvl="1"/>
            <a:r>
              <a:rPr lang="zh-TW" altLang="en-US" sz="2400" dirty="0" smtClean="0"/>
              <a:t>亮度值可以表示為一個</a:t>
            </a:r>
            <a:r>
              <a:rPr lang="en-US" altLang="zh-TW" sz="2400" dirty="0" smtClean="0"/>
              <a:t>0</a:t>
            </a:r>
            <a:r>
              <a:rPr lang="zh-TW" altLang="en-US" sz="2400" dirty="0" smtClean="0"/>
              <a:t>到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的實數</a:t>
            </a:r>
            <a:r>
              <a:rPr lang="en-US" altLang="zh-TW" sz="2400" dirty="0" smtClean="0"/>
              <a:t>(real number)</a:t>
            </a:r>
          </a:p>
          <a:p>
            <a:pPr lvl="2"/>
            <a:r>
              <a:rPr lang="en-US" altLang="zh-TW" sz="2200" dirty="0" smtClean="0"/>
              <a:t>i0.0 </a:t>
            </a:r>
            <a:r>
              <a:rPr lang="en-US" altLang="zh-TW" sz="2200" dirty="0"/>
              <a:t>(black) to 1.0 (white</a:t>
            </a:r>
            <a:r>
              <a:rPr lang="en-US" altLang="zh-TW" sz="2200" dirty="0" smtClean="0"/>
              <a:t>)</a:t>
            </a:r>
            <a:endParaRPr lang="en-US" altLang="zh-TW" sz="2200" dirty="0"/>
          </a:p>
          <a:p>
            <a:pPr lvl="1"/>
            <a:endParaRPr lang="zh-TW" altLang="en-US" sz="2400" dirty="0"/>
          </a:p>
        </p:txBody>
      </p:sp>
      <p:pic>
        <p:nvPicPr>
          <p:cNvPr id="6" name="圖片 5" descr="&lt;strong&gt;Ponda&lt;/strong&gt;--熊貓 | Explore jennyhsu47's photos on Flickr. jennyhsu4… | Flickr - Photo Sharing!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813" y="3955401"/>
            <a:ext cx="3119718" cy="2339789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8502813" y="3767144"/>
            <a:ext cx="0" cy="252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8502813" y="6295190"/>
            <a:ext cx="3509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1987890" y="6156237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i="1" dirty="0" smtClean="0"/>
              <a:t>x</a:t>
            </a:r>
            <a:endParaRPr lang="zh-TW" altLang="en-US" i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449025" y="3397810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y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306325" y="2936169"/>
            <a:ext cx="2848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dirty="0"/>
              <a:t>f</a:t>
            </a:r>
            <a:r>
              <a:rPr lang="en-US" altLang="zh-TW" sz="2400" dirty="0"/>
              <a:t>(</a:t>
            </a:r>
            <a:r>
              <a:rPr lang="en-US" altLang="zh-TW" sz="2400" i="1" dirty="0" err="1"/>
              <a:t>x,y</a:t>
            </a:r>
            <a:r>
              <a:rPr lang="en-US" altLang="zh-TW" sz="2400" dirty="0" smtClean="0"/>
              <a:t>)=(0.9,.0.9,0.9)</a:t>
            </a:r>
            <a:endParaRPr lang="zh-TW" altLang="en-US" sz="2400" dirty="0"/>
          </a:p>
        </p:txBody>
      </p:sp>
      <p:cxnSp>
        <p:nvCxnSpPr>
          <p:cNvPr id="18" name="弧形接點 17"/>
          <p:cNvCxnSpPr/>
          <p:nvPr/>
        </p:nvCxnSpPr>
        <p:spPr>
          <a:xfrm rot="16200000" flipH="1">
            <a:off x="9573117" y="3587554"/>
            <a:ext cx="1072821" cy="693383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8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影像取樣</a:t>
            </a:r>
            <a:r>
              <a:rPr lang="en-US" altLang="zh-TW" dirty="0" smtClean="0"/>
              <a:t>(Image Sampling)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5237" y="1905000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TW" sz="2400" b="1" dirty="0"/>
              <a:t>Sampling</a:t>
            </a:r>
            <a:r>
              <a:rPr lang="en-US" altLang="zh-TW" sz="2400" dirty="0"/>
              <a:t> </a:t>
            </a:r>
            <a:r>
              <a:rPr lang="zh-TW" altLang="en-US" sz="2400" dirty="0" smtClean="0"/>
              <a:t>是一種把具連續值的連續函式數位化的程序</a:t>
            </a:r>
            <a:endParaRPr lang="en-US" altLang="zh-TW" sz="2400" dirty="0" smtClean="0"/>
          </a:p>
          <a:p>
            <a:r>
              <a:rPr lang="zh-TW" altLang="en-US" sz="2400" dirty="0" smtClean="0"/>
              <a:t>例如</a:t>
            </a:r>
            <a:r>
              <a:rPr lang="en-US" altLang="zh-TW" sz="2400" dirty="0" smtClean="0"/>
              <a:t>,  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06690"/>
            <a:ext cx="29670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66776" y="402241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TW" altLang="en-US" sz="2800" dirty="0" smtClean="0"/>
              <a:t>依</a:t>
            </a:r>
            <a:r>
              <a:rPr lang="en-US" altLang="zh-TW" sz="2800" dirty="0" smtClean="0"/>
              <a:t>x</a:t>
            </a:r>
            <a:r>
              <a:rPr lang="zh-TW" altLang="en-US" sz="2800" dirty="0" smtClean="0"/>
              <a:t>軸</a:t>
            </a:r>
            <a:r>
              <a:rPr lang="en-US" altLang="zh-TW" sz="2800" dirty="0" smtClean="0"/>
              <a:t>10</a:t>
            </a:r>
            <a:r>
              <a:rPr lang="zh-TW" altLang="en-US" sz="2800" dirty="0" smtClean="0"/>
              <a:t>分，計算相對的</a:t>
            </a:r>
            <a:r>
              <a:rPr lang="en-US" altLang="zh-TW" sz="2800" dirty="0" smtClean="0"/>
              <a:t>y</a:t>
            </a:r>
            <a:r>
              <a:rPr lang="zh-TW" altLang="en-US" sz="2800" dirty="0" smtClean="0"/>
              <a:t>值</a:t>
            </a:r>
            <a:endParaRPr lang="en-US" altLang="zh-TW" sz="2800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41574" y="2530764"/>
            <a:ext cx="4359299" cy="42013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2538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影像取樣</a:t>
            </a:r>
            <a:r>
              <a:rPr lang="en-US" altLang="zh-TW" dirty="0" smtClean="0"/>
              <a:t>(Image Sampling)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5237" y="1905000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TW" sz="2400" b="1" dirty="0"/>
              <a:t>Sampling</a:t>
            </a:r>
            <a:r>
              <a:rPr lang="en-US" altLang="zh-TW" sz="2400" dirty="0"/>
              <a:t> </a:t>
            </a:r>
            <a:r>
              <a:rPr lang="zh-TW" altLang="en-US" sz="2400" dirty="0" smtClean="0"/>
              <a:t>是一種把具連續值的連續函式數位化的程序</a:t>
            </a:r>
            <a:endParaRPr lang="en-US" altLang="zh-TW" sz="2400" dirty="0" smtClean="0"/>
          </a:p>
          <a:p>
            <a:r>
              <a:rPr lang="zh-TW" altLang="en-US" sz="2400" dirty="0" smtClean="0"/>
              <a:t>例如</a:t>
            </a:r>
            <a:r>
              <a:rPr lang="en-US" altLang="zh-TW" sz="2400" dirty="0" smtClean="0"/>
              <a:t>,  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06690"/>
            <a:ext cx="29670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66776" y="402241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zh-TW" altLang="en-US" sz="2800" dirty="0" smtClean="0"/>
              <a:t>取樣</a:t>
            </a:r>
            <a:r>
              <a:rPr lang="en-US" altLang="zh-TW" sz="2800" dirty="0" smtClean="0"/>
              <a:t>100</a:t>
            </a:r>
            <a:r>
              <a:rPr lang="zh-TW" altLang="en-US" sz="2800" dirty="0" smtClean="0"/>
              <a:t>點</a:t>
            </a:r>
            <a:endParaRPr lang="en-US" altLang="zh-TW" sz="2800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27901" y="2491695"/>
            <a:ext cx="5138739" cy="4241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376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影像取樣與擷取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err="1" smtClean="0"/>
              <a:t>Nyquist</a:t>
            </a:r>
            <a:r>
              <a:rPr lang="zh-TW" altLang="en-US" sz="2800" b="1" dirty="0">
                <a:solidFill>
                  <a:srgbClr val="FF0000"/>
                </a:solidFill>
              </a:rPr>
              <a:t>取樣定理</a:t>
            </a:r>
            <a:r>
              <a:rPr lang="zh-TW" altLang="en-US" sz="2800" dirty="0"/>
              <a:t>（</a:t>
            </a:r>
            <a:r>
              <a:rPr lang="en-US" altLang="zh-TW" sz="2800" dirty="0"/>
              <a:t>sampling theorem</a:t>
            </a:r>
            <a:r>
              <a:rPr lang="zh-TW" altLang="en-US" sz="2800" dirty="0"/>
              <a:t>）：</a:t>
            </a:r>
            <a:endParaRPr lang="en-US" altLang="zh-TW" sz="2800" dirty="0" smtClean="0"/>
          </a:p>
          <a:p>
            <a:pPr lvl="1"/>
            <a:r>
              <a:rPr lang="zh-TW" altLang="en-US" sz="2600" dirty="0" smtClean="0"/>
              <a:t>取樣點個數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取樣</a:t>
            </a:r>
            <a:r>
              <a:rPr lang="zh-TW" altLang="en-US" sz="2800" dirty="0"/>
              <a:t>頻率</a:t>
            </a:r>
            <a:r>
              <a:rPr lang="en-US" altLang="zh-TW" sz="2600" dirty="0" smtClean="0"/>
              <a:t>)</a:t>
            </a:r>
            <a:r>
              <a:rPr lang="zh-TW" altLang="en-US" sz="2600" dirty="0" smtClean="0"/>
              <a:t>必須大於連續</a:t>
            </a:r>
            <a:r>
              <a:rPr lang="zh-TW" altLang="en-US" sz="2600" dirty="0"/>
              <a:t>函數最高頻率的</a:t>
            </a:r>
            <a:r>
              <a:rPr lang="en-US" altLang="zh-TW" sz="2600" dirty="0"/>
              <a:t>2 </a:t>
            </a:r>
            <a:r>
              <a:rPr lang="zh-TW" altLang="en-US" sz="2600" dirty="0" smtClean="0"/>
              <a:t>倍</a:t>
            </a:r>
            <a:endParaRPr lang="en-US" altLang="zh-TW" sz="2600" dirty="0" smtClean="0"/>
          </a:p>
          <a:p>
            <a:pPr lvl="1"/>
            <a:r>
              <a:rPr lang="zh-TW" altLang="en-US" sz="2600" dirty="0" smtClean="0"/>
              <a:t>運用</a:t>
            </a:r>
            <a:r>
              <a:rPr lang="zh-TW" altLang="en-US" sz="2600" dirty="0"/>
              <a:t>得到的取樣</a:t>
            </a:r>
            <a:r>
              <a:rPr lang="zh-TW" altLang="en-US" sz="2600" dirty="0" smtClean="0"/>
              <a:t>點可重建</a:t>
            </a:r>
            <a:r>
              <a:rPr lang="zh-TW" altLang="en-US" sz="2600" dirty="0"/>
              <a:t>此一連續函數。</a:t>
            </a:r>
          </a:p>
        </p:txBody>
      </p:sp>
    </p:spTree>
    <p:extLst>
      <p:ext uri="{BB962C8B-B14F-4D97-AF65-F5344CB8AC3E}">
        <p14:creationId xmlns:p14="http://schemas.microsoft.com/office/powerpoint/2010/main" val="25793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042" y="212435"/>
            <a:ext cx="11668549" cy="61237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73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影像</a:t>
            </a:r>
            <a:r>
              <a:rPr lang="zh-TW" altLang="en-US" b="1" dirty="0" smtClean="0"/>
              <a:t>擷取</a:t>
            </a:r>
            <a:r>
              <a:rPr lang="en-US" altLang="zh-TW" b="1" dirty="0" smtClean="0"/>
              <a:t>(Image Acquisition)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2147887"/>
            <a:ext cx="8915400" cy="3777622"/>
          </a:xfrm>
        </p:spPr>
        <p:txBody>
          <a:bodyPr/>
          <a:lstStyle/>
          <a:p>
            <a:pPr marL="342900" lvl="1" indent="-342900"/>
            <a:r>
              <a:rPr lang="en-US" altLang="zh-TW" sz="2800" dirty="0" smtClean="0"/>
              <a:t>CCD</a:t>
            </a:r>
            <a:r>
              <a:rPr lang="zh-TW" altLang="en-US" sz="2800" b="1" dirty="0" smtClean="0"/>
              <a:t>相機</a:t>
            </a:r>
            <a:r>
              <a:rPr lang="en-US" altLang="zh-TW" sz="2800" b="1" dirty="0" smtClean="0"/>
              <a:t>(</a:t>
            </a:r>
            <a:r>
              <a:rPr lang="en-US" altLang="zh-TW" sz="2800" dirty="0" smtClean="0"/>
              <a:t>CAMERA) </a:t>
            </a:r>
            <a:endParaRPr lang="zh-TW" altLang="en-US" sz="2800" dirty="0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18" y="2708564"/>
            <a:ext cx="75438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900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影像擷取</a:t>
            </a:r>
            <a:r>
              <a:rPr lang="en-US" altLang="zh-TW" b="1" dirty="0"/>
              <a:t>(Image Acquisition)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1738312"/>
            <a:ext cx="8915400" cy="3777622"/>
          </a:xfrm>
        </p:spPr>
        <p:txBody>
          <a:bodyPr/>
          <a:lstStyle/>
          <a:p>
            <a:pPr marL="342900" lvl="1" indent="-342900"/>
            <a:r>
              <a:rPr lang="zh-TW" altLang="en-US" sz="2800" b="1" dirty="0"/>
              <a:t>平台式</a:t>
            </a:r>
            <a:r>
              <a:rPr lang="zh-TW" altLang="en-US" sz="2800" b="1" dirty="0" smtClean="0"/>
              <a:t>掃描器</a:t>
            </a:r>
            <a:r>
              <a:rPr lang="en-US" altLang="zh-TW" sz="2800" b="1" dirty="0" smtClean="0"/>
              <a:t>(</a:t>
            </a:r>
            <a:r>
              <a:rPr lang="en-US" altLang="zh-TW" sz="2800" dirty="0" smtClean="0"/>
              <a:t>FLAT-BED SCANNER) </a:t>
            </a:r>
            <a:endParaRPr lang="zh-TW" altLang="en-US" sz="2800" dirty="0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72" y="2370873"/>
            <a:ext cx="8382000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40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影像擷取</a:t>
            </a:r>
            <a:r>
              <a:rPr lang="en-US" altLang="zh-TW" b="1" dirty="0"/>
              <a:t>(Image Acquisition)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1738312"/>
            <a:ext cx="8915400" cy="3777622"/>
          </a:xfrm>
        </p:spPr>
        <p:txBody>
          <a:bodyPr/>
          <a:lstStyle/>
          <a:p>
            <a:pPr marL="342900" lvl="1" indent="-342900"/>
            <a:r>
              <a:rPr lang="zh-TW" altLang="en-US" sz="2800" b="1" dirty="0"/>
              <a:t>其他能量</a:t>
            </a:r>
            <a:r>
              <a:rPr lang="zh-TW" altLang="en-US" sz="2800" b="1" dirty="0" smtClean="0"/>
              <a:t>來源</a:t>
            </a:r>
            <a:r>
              <a:rPr lang="en-US" altLang="zh-TW" sz="2800" dirty="0" smtClean="0"/>
              <a:t> </a:t>
            </a:r>
            <a:endParaRPr lang="zh-TW" altLang="en-US" sz="2800" dirty="0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09" y="2223655"/>
            <a:ext cx="7668491" cy="462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35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Text Book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35424" y="1326777"/>
            <a:ext cx="8915400" cy="3777622"/>
          </a:xfrm>
        </p:spPr>
        <p:txBody>
          <a:bodyPr/>
          <a:lstStyle/>
          <a:p>
            <a:r>
              <a:rPr lang="en-US" altLang="zh-TW" dirty="0"/>
              <a:t>A Computational Introduction to Digital Image Processing, </a:t>
            </a:r>
            <a:r>
              <a:rPr lang="en-US" altLang="zh-TW" dirty="0" smtClean="0"/>
              <a:t>2/e, </a:t>
            </a:r>
            <a:r>
              <a:rPr lang="en-US" altLang="zh-TW" b="1" dirty="0" smtClean="0"/>
              <a:t>2015</a:t>
            </a:r>
          </a:p>
          <a:p>
            <a:pPr fontAlgn="t"/>
            <a:r>
              <a:rPr lang="en-US" altLang="zh-TW" dirty="0" smtClean="0"/>
              <a:t>ISBN</a:t>
            </a:r>
            <a:r>
              <a:rPr lang="zh-TW" altLang="en-US" dirty="0" smtClean="0"/>
              <a:t>：</a:t>
            </a:r>
            <a:r>
              <a:rPr lang="en-US" altLang="zh-TW" dirty="0"/>
              <a:t>1482247321</a:t>
            </a:r>
            <a:endParaRPr lang="zh-TW" altLang="en-US" dirty="0"/>
          </a:p>
          <a:p>
            <a:pPr fontAlgn="t"/>
            <a:r>
              <a:rPr lang="en-US" altLang="zh-TW" dirty="0" smtClean="0"/>
              <a:t>Publisher</a:t>
            </a:r>
            <a:r>
              <a:rPr lang="en-US" altLang="zh-TW" dirty="0"/>
              <a:t>: </a:t>
            </a:r>
            <a:r>
              <a:rPr lang="en-US" altLang="zh-TW" dirty="0" smtClean="0"/>
              <a:t>Chapman </a:t>
            </a:r>
            <a:r>
              <a:rPr lang="en-US" altLang="zh-TW" dirty="0"/>
              <a:t>and Hall/CRC</a:t>
            </a:r>
          </a:p>
          <a:p>
            <a:pPr fontAlgn="t"/>
            <a:r>
              <a:rPr lang="en-US" altLang="zh-TW" dirty="0" smtClean="0"/>
              <a:t>Author</a:t>
            </a:r>
            <a:r>
              <a:rPr lang="zh-TW" altLang="en-US" dirty="0" smtClean="0"/>
              <a:t>：</a:t>
            </a:r>
            <a:r>
              <a:rPr lang="en-US" altLang="zh-TW" dirty="0"/>
              <a:t>Alasdair McAndrew</a:t>
            </a:r>
          </a:p>
          <a:p>
            <a:pPr marL="0" indent="0" fontAlgn="t">
              <a:buNone/>
            </a:pPr>
            <a:endParaRPr lang="en-US" altLang="zh-TW" dirty="0"/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cf-assets2.tenlong.com.tw/products/images/000/087/372/original/51OXCnThQnL.jpg?15256465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21" y="1824182"/>
            <a:ext cx="333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28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影像擷取</a:t>
            </a:r>
            <a:r>
              <a:rPr lang="en-US" altLang="zh-TW" b="1" dirty="0"/>
              <a:t>(Image Acquisition)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5503" y="1738312"/>
            <a:ext cx="8915400" cy="3777622"/>
          </a:xfrm>
        </p:spPr>
        <p:txBody>
          <a:bodyPr/>
          <a:lstStyle/>
          <a:p>
            <a:pPr marL="342900" lvl="1" indent="-342900"/>
            <a:r>
              <a:rPr lang="en-US" altLang="zh-TW" sz="2800" dirty="0" smtClean="0"/>
              <a:t>X</a:t>
            </a:r>
            <a:r>
              <a:rPr lang="zh-TW" altLang="en-US" sz="2800" dirty="0" smtClean="0"/>
              <a:t>光斷層掃描</a:t>
            </a:r>
            <a:endParaRPr lang="en-US" altLang="zh-TW" sz="2800" dirty="0" smtClean="0"/>
          </a:p>
          <a:p>
            <a:pPr marL="0" lvl="1" indent="0"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(X-ray tomography) </a:t>
            </a:r>
            <a:endParaRPr lang="zh-TW" altLang="en-US" sz="2800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6346" y="1535112"/>
            <a:ext cx="6687326" cy="5207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7348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影像與數位影像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1393" y="1607127"/>
            <a:ext cx="5335589" cy="3777622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利用影像擷取裝置擷取一個</a:t>
            </a:r>
            <a:r>
              <a:rPr lang="zh-TW" altLang="en-US" sz="2800" dirty="0"/>
              <a:t>影像，例如照一張相片</a:t>
            </a:r>
            <a:r>
              <a:rPr lang="zh-TW" altLang="en-US" sz="2800" dirty="0" smtClean="0"/>
              <a:t>，</a:t>
            </a:r>
            <a:endParaRPr lang="en-US" altLang="zh-TW" sz="2800" dirty="0" smtClean="0"/>
          </a:p>
          <a:p>
            <a:r>
              <a:rPr lang="zh-TW" altLang="en-US" sz="2800" dirty="0" smtClean="0"/>
              <a:t>影像可視為</a:t>
            </a:r>
            <a:r>
              <a:rPr lang="zh-TW" altLang="en-US" sz="2800" dirty="0"/>
              <a:t>一個二維函數。</a:t>
            </a:r>
          </a:p>
          <a:p>
            <a:r>
              <a:rPr lang="zh-TW" altLang="en-US" sz="2800" dirty="0" smtClean="0"/>
              <a:t>任意位置的值如亮度值是連續值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0.0</a:t>
            </a:r>
            <a:r>
              <a:rPr lang="zh-TW" altLang="en-US" sz="2800" dirty="0"/>
              <a:t>（黑）到</a:t>
            </a:r>
            <a:r>
              <a:rPr lang="en-US" altLang="zh-TW" sz="2800" dirty="0"/>
              <a:t>1.0</a:t>
            </a:r>
            <a:r>
              <a:rPr lang="zh-TW" altLang="en-US" sz="2800" dirty="0"/>
              <a:t>（白）之間的任一實數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75561" y="1607126"/>
            <a:ext cx="4992359" cy="3223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256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影像與數位影像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1393" y="1607127"/>
            <a:ext cx="5335589" cy="3777622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利用影像擷取裝置擷取一個</a:t>
            </a:r>
            <a:r>
              <a:rPr lang="zh-TW" altLang="en-US" sz="2800" dirty="0"/>
              <a:t>影像，例如照一張相片</a:t>
            </a:r>
            <a:r>
              <a:rPr lang="zh-TW" altLang="en-US" sz="2800" dirty="0" smtClean="0"/>
              <a:t>，</a:t>
            </a:r>
            <a:endParaRPr lang="en-US" altLang="zh-TW" sz="2800" dirty="0" smtClean="0"/>
          </a:p>
          <a:p>
            <a:r>
              <a:rPr lang="zh-TW" altLang="en-US" sz="2800" dirty="0" smtClean="0"/>
              <a:t>影像可視為</a:t>
            </a:r>
            <a:r>
              <a:rPr lang="zh-TW" altLang="en-US" sz="2800" dirty="0"/>
              <a:t>一個二維函數。</a:t>
            </a:r>
          </a:p>
          <a:p>
            <a:r>
              <a:rPr lang="zh-TW" altLang="en-US" sz="2800" dirty="0" smtClean="0"/>
              <a:t>任意位置的值如亮度值是連續值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0.0</a:t>
            </a:r>
            <a:r>
              <a:rPr lang="zh-TW" altLang="en-US" sz="2800" dirty="0"/>
              <a:t>（黑）到</a:t>
            </a:r>
            <a:r>
              <a:rPr lang="en-US" altLang="zh-TW" sz="2800" dirty="0"/>
              <a:t>1.0</a:t>
            </a:r>
            <a:r>
              <a:rPr lang="zh-TW" altLang="en-US" sz="2800" dirty="0"/>
              <a:t>（白）之間的任一實數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22473" y="1607127"/>
            <a:ext cx="5243756" cy="3676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3423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影像與數位影像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93649" y="1643246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數位影像</a:t>
            </a:r>
            <a:r>
              <a:rPr lang="zh-TW" altLang="en-US" sz="2800" dirty="0"/>
              <a:t>（</a:t>
            </a:r>
            <a:r>
              <a:rPr lang="en-US" altLang="zh-TW" sz="2800" dirty="0"/>
              <a:t>digital image</a:t>
            </a:r>
            <a:r>
              <a:rPr lang="zh-TW" altLang="en-US" sz="2800" dirty="0"/>
              <a:t>）和一般（類比）照片的不同之處在於其</a:t>
            </a:r>
            <a:r>
              <a:rPr lang="en-US" altLang="zh-TW" sz="2800" i="1" dirty="0"/>
              <a:t>x</a:t>
            </a:r>
            <a:r>
              <a:rPr lang="zh-TW" altLang="en-US" sz="2800" dirty="0"/>
              <a:t>、</a:t>
            </a:r>
            <a:r>
              <a:rPr lang="en-US" altLang="zh-TW" sz="2800" i="1" dirty="0"/>
              <a:t>y</a:t>
            </a:r>
            <a:r>
              <a:rPr lang="zh-TW" altLang="en-US" sz="2800" dirty="0"/>
              <a:t>、</a:t>
            </a:r>
            <a:r>
              <a:rPr lang="en-US" altLang="zh-TW" sz="2800" i="1" dirty="0"/>
              <a:t>f</a:t>
            </a:r>
            <a:r>
              <a:rPr lang="en-US" altLang="zh-TW" sz="2800" dirty="0"/>
              <a:t>(</a:t>
            </a:r>
            <a:r>
              <a:rPr lang="en-US" altLang="zh-TW" sz="2800" i="1" dirty="0" err="1"/>
              <a:t>x,y</a:t>
            </a:r>
            <a:r>
              <a:rPr lang="en-US" altLang="zh-TW" sz="2800" dirty="0"/>
              <a:t>) </a:t>
            </a:r>
            <a:r>
              <a:rPr lang="zh-TW" altLang="en-US" sz="2800" dirty="0"/>
              <a:t>的值都是不連續（或離散）的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r>
              <a:rPr lang="zh-TW" altLang="en-US" sz="2800" dirty="0" smtClean="0"/>
              <a:t>例如：下圖</a:t>
            </a:r>
            <a:r>
              <a:rPr lang="en-US" altLang="zh-TW" sz="2800" dirty="0"/>
              <a:t>1.13 </a:t>
            </a:r>
            <a:r>
              <a:rPr lang="zh-TW" altLang="en-US" sz="2800" dirty="0" smtClean="0"/>
              <a:t>是一</a:t>
            </a:r>
            <a:r>
              <a:rPr lang="zh-TW" altLang="en-US" sz="2800" dirty="0"/>
              <a:t>張數位影像，其</a:t>
            </a:r>
            <a:r>
              <a:rPr lang="en-US" altLang="zh-TW" sz="2800" i="1" dirty="0"/>
              <a:t>x </a:t>
            </a:r>
            <a:r>
              <a:rPr lang="zh-TW" altLang="en-US" sz="2800" dirty="0"/>
              <a:t>值與</a:t>
            </a:r>
            <a:r>
              <a:rPr lang="en-US" altLang="zh-TW" sz="2800" i="1" dirty="0"/>
              <a:t>y </a:t>
            </a:r>
            <a:r>
              <a:rPr lang="zh-TW" altLang="en-US" sz="2800" dirty="0"/>
              <a:t>值的範圍可能介於</a:t>
            </a:r>
            <a:r>
              <a:rPr lang="en-US" altLang="zh-TW" sz="2800" dirty="0"/>
              <a:t>1 </a:t>
            </a:r>
            <a:r>
              <a:rPr lang="zh-TW" altLang="en-US" sz="2800" dirty="0"/>
              <a:t>到</a:t>
            </a:r>
            <a:r>
              <a:rPr lang="en-US" altLang="zh-TW" sz="2800" dirty="0"/>
              <a:t>256</a:t>
            </a:r>
            <a:r>
              <a:rPr lang="zh-TW" altLang="en-US" sz="2800" dirty="0"/>
              <a:t>，而亮度值則是從</a:t>
            </a:r>
            <a:r>
              <a:rPr lang="en-US" altLang="zh-TW" sz="2800" dirty="0"/>
              <a:t>0</a:t>
            </a:r>
            <a:r>
              <a:rPr lang="zh-TW" altLang="en-US" sz="2800" dirty="0"/>
              <a:t>（黑）到</a:t>
            </a:r>
            <a:r>
              <a:rPr lang="en-US" altLang="zh-TW" sz="2800" dirty="0"/>
              <a:t>255</a:t>
            </a:r>
            <a:r>
              <a:rPr lang="zh-TW" altLang="en-US" sz="2800" dirty="0"/>
              <a:t>（白）。</a:t>
            </a:r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50278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像素</a:t>
            </a:r>
            <a:r>
              <a:rPr lang="en-US" altLang="zh-TW" dirty="0" smtClean="0"/>
              <a:t>(Pixel)</a:t>
            </a:r>
            <a:r>
              <a:rPr lang="zh-TW" altLang="en-US" dirty="0" smtClean="0"/>
              <a:t>及鄰域</a:t>
            </a:r>
            <a:r>
              <a:rPr lang="en-US" altLang="zh-TW" dirty="0" smtClean="0"/>
              <a:t>(Neighborhood)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7870" y="1599546"/>
            <a:ext cx="3990109" cy="3777622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2400" dirty="0" smtClean="0"/>
              <a:t>影像函式</a:t>
            </a:r>
            <a:r>
              <a:rPr lang="en-US" altLang="zh-TW" sz="2400" i="1" dirty="0"/>
              <a:t>f </a:t>
            </a:r>
            <a:r>
              <a:rPr lang="en-US" altLang="zh-TW" sz="2400" dirty="0"/>
              <a:t>[</a:t>
            </a:r>
            <a:r>
              <a:rPr lang="en-US" altLang="zh-TW" sz="2400" i="1" dirty="0" err="1"/>
              <a:t>x,y</a:t>
            </a:r>
            <a:r>
              <a:rPr lang="en-US" altLang="zh-TW" sz="2400" dirty="0"/>
              <a:t>] </a:t>
            </a:r>
            <a:r>
              <a:rPr lang="zh-TW" altLang="en-US" sz="2400" dirty="0" smtClean="0"/>
              <a:t>可表示成一二維矩陣</a:t>
            </a:r>
            <a:endParaRPr lang="en-US" altLang="zh-TW" sz="2400" dirty="0" smtClean="0"/>
          </a:p>
          <a:p>
            <a:r>
              <a:rPr lang="zh-TW" altLang="en-US" sz="2400" dirty="0" smtClean="0"/>
              <a:t>矩陣之每一元素稱為</a:t>
            </a:r>
            <a:r>
              <a:rPr lang="zh-TW" altLang="en-US" sz="2400" dirty="0"/>
              <a:t>像素</a:t>
            </a:r>
            <a:r>
              <a:rPr lang="en-US" altLang="zh-TW" sz="2400" dirty="0"/>
              <a:t>(</a:t>
            </a:r>
            <a:r>
              <a:rPr lang="en-US" altLang="zh-TW" sz="2400" dirty="0" smtClean="0"/>
              <a:t>Pixel; Picture element)</a:t>
            </a:r>
            <a:endParaRPr lang="en-US" altLang="zh-TW" sz="2400" dirty="0"/>
          </a:p>
          <a:p>
            <a:r>
              <a:rPr lang="zh-TW" altLang="en-US" sz="2400" dirty="0" smtClean="0"/>
              <a:t>包圍每一像素之周圍像素稱之為該像素的</a:t>
            </a:r>
            <a:r>
              <a:rPr lang="zh-TW" altLang="en-US" sz="2400" dirty="0"/>
              <a:t>鄰域</a:t>
            </a:r>
            <a:r>
              <a:rPr lang="en-US" altLang="zh-TW" sz="2400" dirty="0"/>
              <a:t>(Neighborhood).</a:t>
            </a:r>
            <a:endParaRPr lang="en-US" altLang="zh-TW" sz="2400" dirty="0" smtClean="0"/>
          </a:p>
          <a:p>
            <a:r>
              <a:rPr lang="zh-TW" altLang="en-US" sz="2400" dirty="0" smtClean="0"/>
              <a:t>灰階影像的像素值為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0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to </a:t>
            </a:r>
            <a:r>
              <a:rPr lang="en-US" altLang="zh-TW" sz="2400" dirty="0" smtClean="0"/>
              <a:t>255 </a:t>
            </a:r>
            <a:r>
              <a:rPr lang="zh-TW" altLang="en-US" sz="2400" dirty="0" smtClean="0"/>
              <a:t>之任一值</a:t>
            </a:r>
            <a:endParaRPr lang="en-US" altLang="zh-TW" sz="2400" dirty="0" smtClean="0"/>
          </a:p>
          <a:p>
            <a:pPr lvl="1"/>
            <a:r>
              <a:rPr lang="en-US" altLang="zh-TW" sz="2200" dirty="0" smtClean="0"/>
              <a:t>0:</a:t>
            </a:r>
            <a:r>
              <a:rPr lang="zh-TW" altLang="en-US" sz="2200" dirty="0" smtClean="0"/>
              <a:t>黑色</a:t>
            </a:r>
            <a:endParaRPr lang="en-US" altLang="zh-TW" sz="2200" dirty="0" smtClean="0"/>
          </a:p>
          <a:p>
            <a:pPr lvl="1"/>
            <a:r>
              <a:rPr lang="en-US" altLang="zh-TW" sz="2200" dirty="0" smtClean="0"/>
              <a:t>255:</a:t>
            </a:r>
            <a:r>
              <a:rPr lang="zh-TW" altLang="en-US" sz="2200" dirty="0" smtClean="0"/>
              <a:t>白色</a:t>
            </a:r>
            <a:r>
              <a:rPr lang="en-US" altLang="zh-TW" sz="2200" dirty="0" smtClean="0"/>
              <a:t> </a:t>
            </a:r>
          </a:p>
          <a:p>
            <a:pPr marL="0" indent="0">
              <a:buNone/>
            </a:pPr>
            <a:endParaRPr lang="zh-TW" altLang="en-US" sz="2000" dirty="0"/>
          </a:p>
          <a:p>
            <a:pPr marL="0" indent="0">
              <a:buNone/>
            </a:pP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7977" y="1609609"/>
            <a:ext cx="7292607" cy="3701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3334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二值化影像</a:t>
            </a:r>
            <a:r>
              <a:rPr lang="en-US" altLang="zh-TW" dirty="0" smtClean="0"/>
              <a:t>(Binary Image)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3" y="1691052"/>
            <a:ext cx="8333715" cy="422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934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灰階影像</a:t>
            </a:r>
            <a:r>
              <a:rPr lang="en-US" altLang="zh-TW" dirty="0" smtClean="0"/>
              <a:t>(Grayscale Image)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1621917"/>
            <a:ext cx="7511653" cy="480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20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彩色影像</a:t>
            </a:r>
            <a:r>
              <a:rPr lang="en-US" altLang="zh-TW" dirty="0" smtClean="0"/>
              <a:t>(Color Image)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03487" y="1400175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2400" b="1" dirty="0"/>
              <a:t>全彩或</a:t>
            </a:r>
            <a:r>
              <a:rPr lang="en-US" altLang="zh-TW" sz="2400" b="1" dirty="0"/>
              <a:t>RGB</a:t>
            </a:r>
            <a:r>
              <a:rPr lang="zh-TW" altLang="en-US" sz="2400" b="1" dirty="0"/>
              <a:t>（ 紅綠藍） 影像</a:t>
            </a:r>
            <a:r>
              <a:rPr lang="zh-TW" altLang="en-US" sz="2400" dirty="0"/>
              <a:t>（</a:t>
            </a:r>
            <a:r>
              <a:rPr lang="en-US" altLang="zh-TW" sz="2400" dirty="0"/>
              <a:t>true color or red-green-blue</a:t>
            </a:r>
            <a:r>
              <a:rPr lang="zh-TW" altLang="en-US" sz="2400" dirty="0" smtClean="0"/>
              <a:t>）</a:t>
            </a:r>
            <a:endParaRPr lang="zh-TW" altLang="en-US" sz="2400" dirty="0"/>
          </a:p>
        </p:txBody>
      </p:sp>
      <p:grpSp>
        <p:nvGrpSpPr>
          <p:cNvPr id="4" name="群組 9"/>
          <p:cNvGrpSpPr>
            <a:grpSpLocks/>
          </p:cNvGrpSpPr>
          <p:nvPr/>
        </p:nvGrpSpPr>
        <p:grpSpPr bwMode="auto">
          <a:xfrm>
            <a:off x="4662489" y="2681065"/>
            <a:ext cx="7391400" cy="4154487"/>
            <a:chOff x="838200" y="2001838"/>
            <a:chExt cx="7391400" cy="415495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lum bright="-1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2001838"/>
              <a:ext cx="5162550" cy="3941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3">
              <a:lum bright="-1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038600"/>
              <a:ext cx="7391400" cy="2118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91" y="1741740"/>
            <a:ext cx="5365750" cy="262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61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索引影像</a:t>
            </a:r>
            <a:r>
              <a:rPr lang="en-US" altLang="zh-TW" dirty="0" smtClean="0"/>
              <a:t>(Indexed Image)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624" y="1657349"/>
            <a:ext cx="9253474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351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影像檔案大小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27250" y="1852613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512×512 </a:t>
            </a:r>
            <a:r>
              <a:rPr lang="zh-TW" altLang="en-US" sz="2400" dirty="0"/>
              <a:t>的二元數位影像</a:t>
            </a:r>
            <a:r>
              <a:rPr lang="zh-TW" altLang="en-US" sz="2400" dirty="0" smtClean="0"/>
              <a:t>檔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同樣</a:t>
            </a:r>
            <a:r>
              <a:rPr lang="zh-TW" altLang="en-US" sz="2400" dirty="0"/>
              <a:t>大小的灰階影像則需要</a:t>
            </a:r>
            <a:r>
              <a:rPr lang="zh-TW" altLang="en-US" sz="2400" dirty="0" smtClean="0"/>
              <a:t>：</a:t>
            </a: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9259856" y="2673927"/>
            <a:ext cx="14859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(Divided by 8)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62" y="2590800"/>
            <a:ext cx="3260694" cy="169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62" y="5153984"/>
            <a:ext cx="3737356" cy="134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394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 Book 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35424" y="1326777"/>
            <a:ext cx="8915400" cy="3777622"/>
          </a:xfrm>
        </p:spPr>
        <p:txBody>
          <a:bodyPr/>
          <a:lstStyle/>
          <a:p>
            <a:r>
              <a:rPr lang="en-US" altLang="zh-TW" b="1" dirty="0"/>
              <a:t>Introduction to Digital Image Processing with MATLAB (Asia Edition</a:t>
            </a:r>
            <a:r>
              <a:rPr lang="en-US" altLang="zh-TW" b="1" dirty="0" smtClean="0"/>
              <a:t>), 2010</a:t>
            </a:r>
          </a:p>
          <a:p>
            <a:pPr fontAlgn="t"/>
            <a:r>
              <a:rPr lang="en-US" altLang="zh-TW" dirty="0"/>
              <a:t>SBN13</a:t>
            </a:r>
            <a:r>
              <a:rPr lang="zh-TW" altLang="en-US" dirty="0"/>
              <a:t>：</a:t>
            </a:r>
            <a:r>
              <a:rPr lang="en-US" altLang="zh-TW" dirty="0" smtClean="0"/>
              <a:t>9781111296193</a:t>
            </a:r>
            <a:endParaRPr lang="zh-TW" altLang="en-US" dirty="0"/>
          </a:p>
          <a:p>
            <a:pPr fontAlgn="t"/>
            <a:r>
              <a:rPr lang="en-US" altLang="zh-TW" dirty="0" smtClean="0"/>
              <a:t>Publisher</a:t>
            </a:r>
            <a:r>
              <a:rPr lang="zh-TW" altLang="en-US" dirty="0" smtClean="0"/>
              <a:t>：</a:t>
            </a:r>
            <a:r>
              <a:rPr lang="en-US" altLang="zh-TW" u="sng" dirty="0">
                <a:hlinkClick r:id="rId2"/>
              </a:rPr>
              <a:t>Cengage Learning</a:t>
            </a:r>
            <a:endParaRPr lang="en-US" altLang="zh-TW" dirty="0"/>
          </a:p>
          <a:p>
            <a:pPr fontAlgn="t"/>
            <a:r>
              <a:rPr lang="en-US" altLang="zh-TW" dirty="0" smtClean="0"/>
              <a:t>Author</a:t>
            </a:r>
            <a:r>
              <a:rPr lang="zh-TW" altLang="en-US" dirty="0" smtClean="0"/>
              <a:t>：</a:t>
            </a:r>
            <a:r>
              <a:rPr lang="en-US" altLang="zh-TW" u="sng" dirty="0">
                <a:hlinkClick r:id="rId3"/>
              </a:rPr>
              <a:t>MCANDREW</a:t>
            </a:r>
            <a:endParaRPr lang="en-US" altLang="zh-TW" dirty="0"/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10" descr="數位影像處理精裝-cov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30" y="1775012"/>
            <a:ext cx="3505200" cy="47244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893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影像檔案大小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27250" y="1852613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彩色</a:t>
            </a:r>
            <a:r>
              <a:rPr lang="zh-TW" altLang="en-US" sz="2400" dirty="0" smtClean="0"/>
              <a:t>影像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lum bright="-1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06" y="2711064"/>
            <a:ext cx="6082919" cy="211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738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影像處理工作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5524" y="1320154"/>
            <a:ext cx="4727362" cy="3777622"/>
          </a:xfrm>
        </p:spPr>
        <p:txBody>
          <a:bodyPr>
            <a:noAutofit/>
          </a:bodyPr>
          <a:lstStyle/>
          <a:p>
            <a:r>
              <a:rPr lang="zh-TW" altLang="en-US" sz="2800" b="1" dirty="0"/>
              <a:t>擷取影像</a:t>
            </a:r>
            <a:r>
              <a:rPr lang="zh-TW" altLang="en-US" sz="2800" dirty="0"/>
              <a:t>（</a:t>
            </a:r>
            <a:r>
              <a:rPr lang="en-US" altLang="zh-TW" sz="2800" dirty="0"/>
              <a:t>acquiring the image</a:t>
            </a:r>
            <a:r>
              <a:rPr lang="zh-TW" altLang="en-US" sz="2800" dirty="0"/>
              <a:t> ）</a:t>
            </a:r>
            <a:endParaRPr lang="en-US" altLang="zh-TW" sz="2800" dirty="0"/>
          </a:p>
          <a:p>
            <a:r>
              <a:rPr lang="zh-TW" altLang="en-US" sz="2800" b="1" dirty="0"/>
              <a:t>前置處理</a:t>
            </a:r>
            <a:r>
              <a:rPr lang="zh-TW" altLang="en-US" sz="2800" dirty="0"/>
              <a:t>（</a:t>
            </a:r>
            <a:r>
              <a:rPr lang="en-US" altLang="zh-TW" sz="2800" dirty="0"/>
              <a:t>preprocessing</a:t>
            </a:r>
            <a:r>
              <a:rPr lang="zh-TW" altLang="en-US" sz="2800" dirty="0"/>
              <a:t> ）</a:t>
            </a:r>
            <a:endParaRPr lang="en-US" altLang="zh-TW" sz="2800" dirty="0"/>
          </a:p>
          <a:p>
            <a:r>
              <a:rPr lang="zh-TW" altLang="en-US" sz="2800" b="1" dirty="0"/>
              <a:t>切割</a:t>
            </a:r>
            <a:r>
              <a:rPr lang="zh-TW" altLang="en-US" sz="2800" dirty="0"/>
              <a:t>（</a:t>
            </a:r>
            <a:r>
              <a:rPr lang="en-US" altLang="zh-TW" sz="2800" dirty="0"/>
              <a:t>segmentation</a:t>
            </a:r>
            <a:r>
              <a:rPr lang="zh-TW" altLang="en-US" sz="2800" dirty="0"/>
              <a:t> ）</a:t>
            </a:r>
            <a:endParaRPr lang="en-US" altLang="zh-TW" sz="2800" dirty="0"/>
          </a:p>
          <a:p>
            <a:r>
              <a:rPr lang="zh-TW" altLang="en-US" sz="2800" b="1" dirty="0"/>
              <a:t>表示與描述</a:t>
            </a:r>
            <a:r>
              <a:rPr lang="zh-TW" altLang="en-US" sz="2800" dirty="0"/>
              <a:t>（</a:t>
            </a:r>
            <a:r>
              <a:rPr lang="en-US" altLang="zh-TW" sz="2800" dirty="0"/>
              <a:t>representation and description </a:t>
            </a:r>
            <a:r>
              <a:rPr lang="zh-TW" altLang="en-US" sz="2800" dirty="0"/>
              <a:t>）</a:t>
            </a:r>
            <a:endParaRPr lang="en-US" altLang="zh-TW" sz="2800" dirty="0"/>
          </a:p>
          <a:p>
            <a:r>
              <a:rPr lang="zh-TW" altLang="en-US" sz="2800" b="1" dirty="0"/>
              <a:t>辨識與解讀</a:t>
            </a:r>
            <a:r>
              <a:rPr lang="zh-TW" altLang="en-US" sz="2800" dirty="0"/>
              <a:t>（</a:t>
            </a:r>
            <a:r>
              <a:rPr lang="en-US" altLang="zh-TW" sz="2800" dirty="0"/>
              <a:t>recognition and </a:t>
            </a:r>
            <a:r>
              <a:rPr lang="en-US" altLang="zh-TW" sz="2800" dirty="0" smtClean="0"/>
              <a:t>interpretation</a:t>
            </a:r>
            <a:endParaRPr lang="zh-TW" altLang="en-US" sz="2800" dirty="0"/>
          </a:p>
        </p:txBody>
      </p:sp>
      <p:pic>
        <p:nvPicPr>
          <p:cNvPr id="4" name="圖片 3" descr="090929&lt;strong&gt;車牌&lt;/strong&gt; | 「あ．．76」原來&lt;strong&gt;車牌&lt;/strong&gt;也會結巴，啊．．． | anise4 | Flick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74" y="1289677"/>
            <a:ext cx="2559051" cy="1919288"/>
          </a:xfrm>
          <a:prstGeom prst="rect">
            <a:avLst/>
          </a:prstGeom>
        </p:spPr>
      </p:pic>
      <p:pic>
        <p:nvPicPr>
          <p:cNvPr id="5" name="圖片 4" descr="090929&lt;strong&gt;車牌&lt;/strong&gt; | 「あ．．76」原來&lt;strong&gt;車牌&lt;/strong&gt;也會結巴，啊．．． | anise4 | Flick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80" y="1974167"/>
            <a:ext cx="2559051" cy="19192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796337" y="2824163"/>
            <a:ext cx="1023937" cy="714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3668084"/>
            <a:ext cx="1212600" cy="937667"/>
          </a:xfrm>
          <a:prstGeom prst="rect">
            <a:avLst/>
          </a:prstGeom>
        </p:spPr>
      </p:pic>
      <p:pic>
        <p:nvPicPr>
          <p:cNvPr id="9" name="圖片 8" descr="矩陣 - 維基百科，自由的百科全書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926" y="4141757"/>
            <a:ext cx="1795337" cy="1557093"/>
          </a:xfrm>
          <a:prstGeom prst="rect">
            <a:avLst/>
          </a:prstGeom>
        </p:spPr>
      </p:pic>
      <p:pic>
        <p:nvPicPr>
          <p:cNvPr id="11" name="圖片 10" descr="Artificial Intellegence: An opportunity for developing nations – Syed Hasibur Rahma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039" y="5401414"/>
            <a:ext cx="2462527" cy="133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34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人類視覺系統</a:t>
            </a:r>
            <a:r>
              <a:rPr lang="en-US" altLang="zh-TW" dirty="0" smtClean="0"/>
              <a:t>(Human Visual System)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1" y="1905000"/>
            <a:ext cx="3421062" cy="362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1" y="2419350"/>
            <a:ext cx="44831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366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人類視覺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(Human Visual System)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2003425"/>
            <a:ext cx="5367338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905000"/>
            <a:ext cx="23622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1"/>
          <p:cNvSpPr txBox="1">
            <a:spLocks noChangeArrowheads="1"/>
          </p:cNvSpPr>
          <p:nvPr/>
        </p:nvSpPr>
        <p:spPr bwMode="auto">
          <a:xfrm>
            <a:off x="2973388" y="5432425"/>
            <a:ext cx="6338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TW"/>
              <a:t>Fovea area: 1.5mm x 1.5 mm;  ~150,000 cells/mm</a:t>
            </a:r>
            <a:r>
              <a:rPr lang="en-US" altLang="zh-TW" baseline="30000"/>
              <a:t>2</a:t>
            </a:r>
            <a:endParaRPr lang="zh-TW" altLang="en-US"/>
          </a:p>
        </p:txBody>
      </p:sp>
      <p:sp>
        <p:nvSpPr>
          <p:cNvPr id="9" name="文字方塊 5"/>
          <p:cNvSpPr txBox="1">
            <a:spLocks noChangeArrowheads="1"/>
          </p:cNvSpPr>
          <p:nvPr/>
        </p:nvSpPr>
        <p:spPr bwMode="auto">
          <a:xfrm>
            <a:off x="2376488" y="5826125"/>
            <a:ext cx="8315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TW"/>
              <a:t>~150,000 cells x 1.5x1.5 (mm</a:t>
            </a:r>
            <a:r>
              <a:rPr lang="en-US" altLang="zh-TW" baseline="30000"/>
              <a:t>2</a:t>
            </a:r>
            <a:r>
              <a:rPr lang="en-US" altLang="zh-TW"/>
              <a:t>) = 337,000 elements for human eyes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8198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影像感知</a:t>
            </a:r>
            <a:r>
              <a:rPr lang="en-US" altLang="zh-TW" dirty="0" smtClean="0"/>
              <a:t>(Image Perception)</a:t>
            </a:r>
            <a:endParaRPr lang="zh-TW" alt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306" y="4880161"/>
            <a:ext cx="8510525" cy="182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77241" y="1340731"/>
            <a:ext cx="819265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dirty="0"/>
              <a:t>影像處理是為了讓影像呈現較符合人眼所需，因此必須考慮人類視覺系統的限制</a:t>
            </a:r>
            <a:r>
              <a:rPr lang="zh-TW" altLang="en-US" sz="2800" dirty="0" smtClean="0"/>
              <a:t>：</a:t>
            </a:r>
            <a:endParaRPr lang="en-US" altLang="zh-TW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rgbClr val="FF0000"/>
                </a:solidFill>
              </a:rPr>
              <a:t>觀察</a:t>
            </a:r>
            <a:r>
              <a:rPr lang="zh-TW" altLang="en-US" sz="2800" b="1" dirty="0">
                <a:solidFill>
                  <a:srgbClr val="FF0000"/>
                </a:solidFill>
              </a:rPr>
              <a:t>到的明暗度</a:t>
            </a:r>
            <a:r>
              <a:rPr lang="zh-TW" altLang="en-US" sz="2800" dirty="0"/>
              <a:t>（</a:t>
            </a:r>
            <a:r>
              <a:rPr lang="en-US" altLang="zh-TW" sz="2800" dirty="0"/>
              <a:t>observed intensities</a:t>
            </a:r>
            <a:r>
              <a:rPr lang="zh-TW" altLang="en-US" sz="2800" dirty="0"/>
              <a:t>）會隨著背景改變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對於</a:t>
            </a:r>
            <a:r>
              <a:rPr lang="zh-TW" altLang="en-US" sz="2800" dirty="0"/>
              <a:t>連續變化的灰色漸層圖樣，人眼會感知事實上不存在的條狀明暗</a:t>
            </a:r>
            <a:r>
              <a:rPr lang="zh-TW" altLang="en-US" sz="2800" dirty="0" smtClean="0"/>
              <a:t>度</a:t>
            </a:r>
            <a:endParaRPr lang="en-US" altLang="zh-TW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800" dirty="0" smtClean="0"/>
              <a:t>人類</a:t>
            </a:r>
            <a:r>
              <a:rPr lang="zh-TW" altLang="en-US" sz="2800" dirty="0"/>
              <a:t>的視覺系統在不同明暗度的交接處，容易產生過與不及的感覺。</a:t>
            </a:r>
          </a:p>
        </p:txBody>
      </p:sp>
    </p:spTree>
    <p:extLst>
      <p:ext uri="{BB962C8B-B14F-4D97-AF65-F5344CB8AC3E}">
        <p14:creationId xmlns:p14="http://schemas.microsoft.com/office/powerpoint/2010/main" val="1608913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影像感知</a:t>
            </a:r>
            <a:r>
              <a:rPr lang="en-US" altLang="en-US" dirty="0"/>
              <a:t> </a:t>
            </a:r>
            <a:r>
              <a:rPr lang="en-US" altLang="zh-TW" dirty="0" smtClean="0"/>
              <a:t>(Image Perception)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22475" y="1709737"/>
            <a:ext cx="8915400" cy="3777622"/>
          </a:xfrm>
        </p:spPr>
        <p:txBody>
          <a:bodyPr/>
          <a:lstStyle/>
          <a:p>
            <a:r>
              <a:rPr lang="zh-TW" altLang="en-US" dirty="0"/>
              <a:t>人類視覺系統的</a:t>
            </a:r>
            <a:r>
              <a:rPr lang="zh-TW" altLang="en-US" dirty="0" smtClean="0"/>
              <a:t>限制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觀察到的明暗度</a:t>
            </a:r>
            <a:r>
              <a:rPr lang="zh-TW" altLang="en-US" dirty="0"/>
              <a:t>（</a:t>
            </a:r>
            <a:r>
              <a:rPr lang="en-US" altLang="zh-TW" dirty="0"/>
              <a:t>observed intensities</a:t>
            </a:r>
            <a:r>
              <a:rPr lang="zh-TW" altLang="en-US" dirty="0"/>
              <a:t>）會隨著背景改變。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4516" y="2573915"/>
            <a:ext cx="8736012" cy="4194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8172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影像感知</a:t>
            </a:r>
            <a:r>
              <a:rPr lang="en-US" altLang="en-US" dirty="0"/>
              <a:t> </a:t>
            </a:r>
            <a:r>
              <a:rPr lang="en-US" altLang="zh-TW" dirty="0" smtClean="0"/>
              <a:t>(Image Perception)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22475" y="1709737"/>
            <a:ext cx="8915400" cy="3777622"/>
          </a:xfrm>
        </p:spPr>
        <p:txBody>
          <a:bodyPr/>
          <a:lstStyle/>
          <a:p>
            <a:r>
              <a:rPr lang="zh-TW" altLang="en-US" dirty="0"/>
              <a:t>人類視覺系統的</a:t>
            </a:r>
            <a:r>
              <a:rPr lang="zh-TW" altLang="en-US" dirty="0" smtClean="0"/>
              <a:t>限制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觀察到的明暗度</a:t>
            </a:r>
            <a:r>
              <a:rPr lang="zh-TW" altLang="en-US" dirty="0"/>
              <a:t>（</a:t>
            </a:r>
            <a:r>
              <a:rPr lang="en-US" altLang="zh-TW" dirty="0"/>
              <a:t>observed intensities</a:t>
            </a:r>
            <a:r>
              <a:rPr lang="zh-TW" altLang="en-US" dirty="0"/>
              <a:t>）會隨著背景改變。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2988" y="2477799"/>
            <a:ext cx="8736012" cy="4237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9008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亮度調適及解析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671" y="1376363"/>
            <a:ext cx="4365323" cy="487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312" y="1611114"/>
            <a:ext cx="2559050" cy="290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009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 Ratio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2533650"/>
            <a:ext cx="2749550" cy="187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2230438"/>
            <a:ext cx="3660775" cy="296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2"/>
          <p:cNvSpPr txBox="1">
            <a:spLocks noChangeArrowheads="1"/>
          </p:cNvSpPr>
          <p:nvPr/>
        </p:nvSpPr>
        <p:spPr bwMode="auto">
          <a:xfrm>
            <a:off x="2638425" y="4845050"/>
            <a:ext cx="2347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TW"/>
              <a:t>Weber ratio = ∆I/I</a:t>
            </a:r>
            <a:endParaRPr lang="zh-TW" altLang="en-US"/>
          </a:p>
        </p:txBody>
      </p:sp>
      <p:sp>
        <p:nvSpPr>
          <p:cNvPr id="7" name="文字方塊 5"/>
          <p:cNvSpPr txBox="1">
            <a:spLocks noChangeArrowheads="1"/>
          </p:cNvSpPr>
          <p:nvPr/>
        </p:nvSpPr>
        <p:spPr bwMode="auto">
          <a:xfrm>
            <a:off x="7172325" y="2533650"/>
            <a:ext cx="3446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TW" sz="1400"/>
              <a:t>poor brightness discrimination (rod)</a:t>
            </a:r>
            <a:endParaRPr lang="zh-TW" altLang="en-US" sz="1400"/>
          </a:p>
        </p:txBody>
      </p:sp>
      <p:sp>
        <p:nvSpPr>
          <p:cNvPr id="8" name="文字方塊 8"/>
          <p:cNvSpPr txBox="1">
            <a:spLocks noChangeArrowheads="1"/>
          </p:cNvSpPr>
          <p:nvPr/>
        </p:nvSpPr>
        <p:spPr bwMode="auto">
          <a:xfrm>
            <a:off x="7362825" y="3905250"/>
            <a:ext cx="3544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r>
              <a:rPr lang="en-US" altLang="zh-TW" sz="1400"/>
              <a:t>good brightness discrimination(cone)</a:t>
            </a:r>
            <a:endParaRPr lang="zh-TW" altLang="en-US" sz="1400"/>
          </a:p>
        </p:txBody>
      </p:sp>
    </p:spTree>
    <p:extLst>
      <p:ext uri="{BB962C8B-B14F-4D97-AF65-F5344CB8AC3E}">
        <p14:creationId xmlns:p14="http://schemas.microsoft.com/office/powerpoint/2010/main" val="249004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Mach </a:t>
            </a:r>
            <a:r>
              <a:rPr lang="en-US" altLang="zh-TW" dirty="0"/>
              <a:t>band </a:t>
            </a:r>
            <a:r>
              <a:rPr lang="en-US" altLang="zh-TW" dirty="0" smtClean="0"/>
              <a:t>effect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03474" y="1888164"/>
            <a:ext cx="3935414" cy="4507873"/>
          </a:xfrm>
        </p:spPr>
        <p:txBody>
          <a:bodyPr>
            <a:noAutofit/>
          </a:bodyPr>
          <a:lstStyle/>
          <a:p>
            <a:r>
              <a:rPr lang="en-US" altLang="zh-TW" sz="2000" dirty="0"/>
              <a:t>Perceive </a:t>
            </a:r>
            <a:r>
              <a:rPr lang="en-US" altLang="zh-TW" sz="2400" dirty="0"/>
              <a:t>brightness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 is </a:t>
            </a:r>
            <a:r>
              <a:rPr lang="en-US" altLang="zh-TW" sz="2000" dirty="0"/>
              <a:t>not a simple </a:t>
            </a:r>
            <a:r>
              <a:rPr lang="en-US" altLang="zh-TW" sz="2000" dirty="0" smtClean="0"/>
              <a:t>function of </a:t>
            </a:r>
            <a:r>
              <a:rPr lang="en-US" altLang="zh-TW" sz="2000" dirty="0"/>
              <a:t>intensity</a:t>
            </a:r>
            <a:r>
              <a:rPr lang="en-US" altLang="zh-TW" sz="2000" dirty="0" smtClean="0"/>
              <a:t>.</a:t>
            </a:r>
            <a:endParaRPr lang="en-US" altLang="zh-TW" sz="2000" dirty="0"/>
          </a:p>
          <a:p>
            <a:r>
              <a:rPr lang="en-US" altLang="zh-TW" sz="2000" dirty="0"/>
              <a:t>Two </a:t>
            </a:r>
            <a:r>
              <a:rPr lang="en-US" altLang="zh-TW" sz="2000" dirty="0" smtClean="0"/>
              <a:t>phenomena:</a:t>
            </a:r>
          </a:p>
          <a:p>
            <a:pPr lvl="1"/>
            <a:r>
              <a:rPr lang="en-US" altLang="zh-TW" sz="1800" dirty="0" smtClean="0"/>
              <a:t>1.Mach </a:t>
            </a:r>
            <a:r>
              <a:rPr lang="en-US" altLang="zh-TW" sz="1800" dirty="0"/>
              <a:t>band </a:t>
            </a:r>
            <a:r>
              <a:rPr lang="en-US" altLang="zh-TW" sz="1800" dirty="0" smtClean="0"/>
              <a:t>effects</a:t>
            </a:r>
          </a:p>
          <a:p>
            <a:pPr lvl="1"/>
            <a:r>
              <a:rPr lang="en-US" altLang="zh-TW" sz="2000" dirty="0" smtClean="0"/>
              <a:t>2</a:t>
            </a:r>
            <a:r>
              <a:rPr lang="en-US" altLang="zh-TW" sz="2000" dirty="0"/>
              <a:t>. Simultaneous </a:t>
            </a:r>
            <a:r>
              <a:rPr lang="en-US" altLang="zh-TW" sz="2000" dirty="0" smtClean="0"/>
              <a:t>contrast (a </a:t>
            </a:r>
            <a:r>
              <a:rPr lang="en-US" altLang="zh-TW" sz="2000" dirty="0"/>
              <a:t>region’s </a:t>
            </a:r>
            <a:r>
              <a:rPr lang="en-US" altLang="zh-TW" sz="2000" dirty="0" smtClean="0"/>
              <a:t>perceived brightness </a:t>
            </a:r>
            <a:r>
              <a:rPr lang="en-US" altLang="zh-TW" sz="2000" dirty="0"/>
              <a:t>doesn’t </a:t>
            </a:r>
            <a:r>
              <a:rPr lang="en-US" altLang="zh-TW" sz="2000" dirty="0" smtClean="0"/>
              <a:t> depend </a:t>
            </a:r>
            <a:r>
              <a:rPr lang="en-US" altLang="zh-TW" sz="2000" dirty="0"/>
              <a:t>simply on </a:t>
            </a:r>
            <a:r>
              <a:rPr lang="en-US" altLang="zh-TW" sz="2000" dirty="0" smtClean="0"/>
              <a:t> its </a:t>
            </a:r>
            <a:r>
              <a:rPr lang="en-US" altLang="zh-TW" sz="2000" dirty="0"/>
              <a:t>intensity)</a:t>
            </a:r>
            <a:endParaRPr lang="zh-TW" altLang="en-US" sz="2000" dirty="0"/>
          </a:p>
          <a:p>
            <a:endParaRPr lang="zh-TW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99" y="2047875"/>
            <a:ext cx="4157663" cy="46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8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 Book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Digital Image Processing by </a:t>
            </a:r>
            <a:r>
              <a:rPr lang="en-US" altLang="zh-TW" dirty="0">
                <a:solidFill>
                  <a:srgbClr val="FF0000"/>
                </a:solidFill>
              </a:rPr>
              <a:t>Rafael C. Gonzalez &amp; Richard E. Woods (</a:t>
            </a:r>
            <a:r>
              <a:rPr lang="zh-TW" altLang="zh-TW" dirty="0">
                <a:solidFill>
                  <a:srgbClr val="FF0000"/>
                </a:solidFill>
              </a:rPr>
              <a:t>歐亞圖書公司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r>
              <a:rPr lang="en-US" altLang="zh-TW" baseline="30000" dirty="0" smtClean="0">
                <a:solidFill>
                  <a:srgbClr val="FF0000"/>
                </a:solidFill>
              </a:rPr>
              <a:t>rd</a:t>
            </a:r>
            <a:r>
              <a:rPr lang="en-US" altLang="zh-TW" dirty="0" smtClean="0">
                <a:solidFill>
                  <a:srgbClr val="FF0000"/>
                </a:solidFill>
              </a:rPr>
              <a:t> Edition, 2018</a:t>
            </a:r>
            <a:endParaRPr lang="zh-TW" altLang="zh-TW" dirty="0">
              <a:solidFill>
                <a:srgbClr val="FF0000"/>
              </a:solidFill>
            </a:endParaRPr>
          </a:p>
          <a:p>
            <a:endParaRPr lang="zh-TW" altLang="zh-TW" dirty="0">
              <a:solidFill>
                <a:schemeClr val="bg1"/>
              </a:solidFill>
            </a:endParaRPr>
          </a:p>
        </p:txBody>
      </p:sp>
      <p:pic>
        <p:nvPicPr>
          <p:cNvPr id="2050" name="Picture 2" descr="51n xazkxz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45" y="2943878"/>
            <a:ext cx="3053790" cy="380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92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影像感知</a:t>
            </a:r>
            <a:r>
              <a:rPr lang="en-US" altLang="en-US" dirty="0"/>
              <a:t> </a:t>
            </a:r>
            <a:r>
              <a:rPr lang="en-US" altLang="zh-TW" dirty="0" smtClean="0"/>
              <a:t>(Image Perception)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60549" y="1352550"/>
            <a:ext cx="3978276" cy="4014787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</a:t>
            </a:r>
            <a:r>
              <a:rPr lang="en-US" altLang="zh-TW" sz="2000" dirty="0" smtClean="0"/>
              <a:t>he </a:t>
            </a:r>
            <a:r>
              <a:rPr lang="en-US" altLang="zh-TW" sz="2000" dirty="0"/>
              <a:t>limitations of the human visual </a:t>
            </a:r>
            <a:r>
              <a:rPr lang="en-US" altLang="zh-TW" sz="2000" dirty="0" smtClean="0"/>
              <a:t>system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zh-TW" sz="2000" dirty="0" smtClean="0"/>
              <a:t>Our </a:t>
            </a:r>
            <a:r>
              <a:rPr lang="en-US" altLang="zh-TW" sz="2000" dirty="0"/>
              <a:t>visual system tends to undershoot or overshoot around the boundary of regions of different </a:t>
            </a:r>
            <a:r>
              <a:rPr lang="en-US" altLang="zh-TW" sz="2000" dirty="0" smtClean="0"/>
              <a:t>intensities</a:t>
            </a:r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2" y="1397000"/>
            <a:ext cx="5623420" cy="448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595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影像感知</a:t>
            </a:r>
            <a:r>
              <a:rPr lang="en-US" altLang="en-US" dirty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60549" y="1352550"/>
            <a:ext cx="3978276" cy="4014787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</a:t>
            </a:r>
            <a:r>
              <a:rPr lang="en-US" altLang="zh-TW" sz="2000" dirty="0" smtClean="0"/>
              <a:t>he </a:t>
            </a:r>
            <a:r>
              <a:rPr lang="en-US" altLang="zh-TW" sz="2000" dirty="0"/>
              <a:t>limitations of the human visual </a:t>
            </a:r>
            <a:r>
              <a:rPr lang="en-US" altLang="zh-TW" sz="2000" dirty="0" smtClean="0"/>
              <a:t>system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zh-TW" sz="2000" dirty="0" smtClean="0"/>
              <a:t>Our </a:t>
            </a:r>
            <a:r>
              <a:rPr lang="en-US" altLang="zh-TW" sz="2000" dirty="0"/>
              <a:t>visual system tends to undershoot or overshoot around the boundary of regions of different </a:t>
            </a:r>
            <a:r>
              <a:rPr lang="en-US" altLang="zh-TW" sz="2000" dirty="0" smtClean="0"/>
              <a:t>intensities</a:t>
            </a:r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5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88" y="428848"/>
            <a:ext cx="22875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12" y="3714750"/>
            <a:ext cx="29067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577" y="3657600"/>
            <a:ext cx="32591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78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Perception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60549" y="1352550"/>
            <a:ext cx="3978276" cy="4014787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</a:t>
            </a:r>
            <a:r>
              <a:rPr lang="en-US" altLang="zh-TW" sz="2000" dirty="0" smtClean="0"/>
              <a:t>he </a:t>
            </a:r>
            <a:r>
              <a:rPr lang="en-US" altLang="zh-TW" sz="2000" dirty="0"/>
              <a:t>limitations of the human visual </a:t>
            </a:r>
            <a:r>
              <a:rPr lang="en-US" altLang="zh-TW" sz="2000" dirty="0" smtClean="0"/>
              <a:t>system</a:t>
            </a:r>
            <a:endParaRPr lang="en-US" altLang="zh-TW" sz="2000" dirty="0"/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zh-TW" sz="2000" dirty="0"/>
              <a:t>Our visual system tends to undershoot or overshoot around the boundary of regions of different </a:t>
            </a:r>
            <a:r>
              <a:rPr lang="en-US" altLang="zh-TW" sz="2000" dirty="0" smtClean="0"/>
              <a:t>intensities</a:t>
            </a:r>
            <a:endParaRPr lang="en-US" altLang="zh-TW" sz="2000" dirty="0"/>
          </a:p>
          <a:p>
            <a:endParaRPr lang="zh-TW" altLang="en-US" sz="2000" dirty="0"/>
          </a:p>
        </p:txBody>
      </p:sp>
      <p:grpSp>
        <p:nvGrpSpPr>
          <p:cNvPr id="8" name="群組 6"/>
          <p:cNvGrpSpPr>
            <a:grpSpLocks/>
          </p:cNvGrpSpPr>
          <p:nvPr/>
        </p:nvGrpSpPr>
        <p:grpSpPr bwMode="auto">
          <a:xfrm>
            <a:off x="9729788" y="1131205"/>
            <a:ext cx="2128837" cy="3215370"/>
            <a:chOff x="152400" y="1586632"/>
            <a:chExt cx="3169984" cy="3899768"/>
          </a:xfrm>
        </p:grpSpPr>
        <p:pic>
          <p:nvPicPr>
            <p:cNvPr id="9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586632"/>
              <a:ext cx="2857500" cy="3705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52400" y="4648355"/>
              <a:ext cx="3169984" cy="838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pic>
        <p:nvPicPr>
          <p:cNvPr id="11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057275"/>
            <a:ext cx="2509838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7" y="4779740"/>
            <a:ext cx="30686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182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Examples of Gamma-ray Imaging</a:t>
            </a:r>
            <a:endParaRPr lang="zh-TW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388" y="1443037"/>
            <a:ext cx="1663700" cy="540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1403350"/>
            <a:ext cx="4159940" cy="535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163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Examples of X-ray Imaging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1264554"/>
            <a:ext cx="2973388" cy="441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485" y="5748338"/>
            <a:ext cx="7078253" cy="103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980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 of Ultraviolet Imaging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88" y="1295400"/>
            <a:ext cx="2197100" cy="473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295400"/>
            <a:ext cx="4427538" cy="551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83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 of light microscopy images</a:t>
            </a:r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49" y="1200151"/>
            <a:ext cx="38671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8" y="5581651"/>
            <a:ext cx="5618162" cy="120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392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 of LANDSAT satellite images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609725"/>
            <a:ext cx="6913563" cy="372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8" y="5586412"/>
            <a:ext cx="8550275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006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 of LANDSAT satellite images</a:t>
            </a:r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922462"/>
            <a:ext cx="8537224" cy="4108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963" y="1922462"/>
            <a:ext cx="1738312" cy="1498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4823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Satellite Images</a:t>
            </a:r>
            <a:endParaRPr lang="zh-TW" alt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5" y="2389187"/>
            <a:ext cx="1408113" cy="135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2147887"/>
            <a:ext cx="4727575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50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標楷體" panose="03000509000000000000" pitchFamily="65" charset="-120"/>
              </a:rPr>
              <a:t>課程</a:t>
            </a:r>
            <a:r>
              <a:rPr lang="zh-TW" altLang="en-US" dirty="0" smtClean="0">
                <a:ea typeface="標楷體" panose="03000509000000000000" pitchFamily="65" charset="-120"/>
              </a:rPr>
              <a:t>目標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sz="2400" dirty="0">
                <a:ea typeface="標楷體" panose="03000509000000000000" pitchFamily="65" charset="-120"/>
              </a:rPr>
              <a:t>本課程主要介紹有關數位影像處理的基本原理及應用技術</a:t>
            </a:r>
          </a:p>
          <a:p>
            <a:pPr>
              <a:lnSpc>
                <a:spcPct val="90000"/>
              </a:lnSpc>
            </a:pPr>
            <a:r>
              <a:rPr lang="zh-TW" altLang="en-US" sz="2400" dirty="0" smtClean="0">
                <a:ea typeface="標楷體" panose="03000509000000000000" pitchFamily="65" charset="-120"/>
              </a:rPr>
              <a:t>以</a:t>
            </a:r>
            <a:r>
              <a:rPr lang="en-US" altLang="zh-TW" sz="2400" dirty="0" smtClean="0">
                <a:ea typeface="標楷體" panose="03000509000000000000" pitchFamily="65" charset="-120"/>
              </a:rPr>
              <a:t>Python</a:t>
            </a:r>
            <a:r>
              <a:rPr lang="zh-TW" altLang="en-US" sz="2400" dirty="0" smtClean="0">
                <a:ea typeface="標楷體" panose="03000509000000000000" pitchFamily="65" charset="-120"/>
              </a:rPr>
              <a:t>程式</a:t>
            </a:r>
            <a:r>
              <a:rPr lang="zh-TW" altLang="en-US" sz="2400" dirty="0">
                <a:ea typeface="標楷體" panose="03000509000000000000" pitchFamily="65" charset="-120"/>
              </a:rPr>
              <a:t>處理影像之基本訓練</a:t>
            </a:r>
          </a:p>
          <a:p>
            <a:pPr>
              <a:lnSpc>
                <a:spcPct val="90000"/>
              </a:lnSpc>
            </a:pPr>
            <a:r>
              <a:rPr lang="zh-TW" altLang="en-US" sz="2400" dirty="0">
                <a:ea typeface="標楷體" panose="03000509000000000000" pitchFamily="65" charset="-120"/>
              </a:rPr>
              <a:t>課程中將以實用的觀點探討數位影像之資料結構、影像變換方法、影像強化與影像壓縮技術等課題</a:t>
            </a:r>
          </a:p>
          <a:p>
            <a:pPr>
              <a:lnSpc>
                <a:spcPct val="90000"/>
              </a:lnSpc>
            </a:pPr>
            <a:r>
              <a:rPr lang="zh-TW" altLang="en-US" sz="2400" dirty="0">
                <a:ea typeface="標楷體" panose="03000509000000000000" pitchFamily="65" charset="-120"/>
              </a:rPr>
              <a:t>同時介紹目前影像處理之硬體及軟體以及影像處理之應用實例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0028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Satellite Images</a:t>
            </a:r>
            <a:endParaRPr lang="zh-TW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0" y="1333499"/>
            <a:ext cx="3998913" cy="543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212" y="1146175"/>
            <a:ext cx="2141538" cy="27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742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 of Industrial Inspection</a:t>
            </a:r>
            <a:endParaRPr lang="zh-TW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320" y="1466849"/>
            <a:ext cx="3954462" cy="5204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466849"/>
            <a:ext cx="1452563" cy="490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188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Other Applications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353511"/>
            <a:ext cx="5181600" cy="550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992" y="1397000"/>
            <a:ext cx="1465263" cy="487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164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Other Applications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353511"/>
            <a:ext cx="5181600" cy="550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992" y="1397000"/>
            <a:ext cx="1465263" cy="487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160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Processing Examples--Mosaic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75" y="1264555"/>
            <a:ext cx="7628226" cy="27073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74" y="4033170"/>
            <a:ext cx="7667031" cy="226761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644063" y="1424671"/>
            <a:ext cx="2199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Mosaic from</a:t>
            </a:r>
          </a:p>
          <a:p>
            <a:r>
              <a:rPr lang="en-US" altLang="zh-TW" dirty="0" smtClean="0"/>
              <a:t>33 source images 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644063" y="4033170"/>
            <a:ext cx="2199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Mosaic from</a:t>
            </a:r>
          </a:p>
          <a:p>
            <a:r>
              <a:rPr lang="en-US" altLang="zh-TW" dirty="0" smtClean="0"/>
              <a:t>21 source images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9200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64100" y="466946"/>
            <a:ext cx="10237388" cy="1280890"/>
          </a:xfrm>
        </p:spPr>
        <p:txBody>
          <a:bodyPr/>
          <a:lstStyle/>
          <a:p>
            <a:r>
              <a:rPr lang="en-US" altLang="zh-TW" dirty="0" smtClean="0"/>
              <a:t>Image Processing Examples—Face morphing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38" y="1781475"/>
            <a:ext cx="7524674" cy="19237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238" y="4081149"/>
            <a:ext cx="6296737" cy="183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80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9812" y="595533"/>
            <a:ext cx="10237388" cy="1280890"/>
          </a:xfrm>
        </p:spPr>
        <p:txBody>
          <a:bodyPr/>
          <a:lstStyle/>
          <a:p>
            <a:r>
              <a:rPr lang="en-US" altLang="zh-TW" dirty="0" smtClean="0"/>
              <a:t>Image Processing Examples—Face detection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3" y="2109708"/>
            <a:ext cx="1555237" cy="22947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87" y="2121541"/>
            <a:ext cx="1798238" cy="22829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837" y="2121541"/>
            <a:ext cx="1910288" cy="22835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362" y="2121540"/>
            <a:ext cx="1632180" cy="228292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7676" y="2109708"/>
            <a:ext cx="1866915" cy="22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1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9812" y="595533"/>
            <a:ext cx="10237388" cy="128089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Image Processing Examples—Face </a:t>
            </a:r>
            <a:r>
              <a:rPr lang="en-US" altLang="zh-TW" dirty="0"/>
              <a:t>Blurring for Privacy Protection 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836" y="2069996"/>
            <a:ext cx="5421019" cy="426889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150" y="3473299"/>
            <a:ext cx="1698150" cy="1797123"/>
          </a:xfrm>
          <a:prstGeom prst="rect">
            <a:avLst/>
          </a:prstGeom>
        </p:spPr>
      </p:pic>
      <p:cxnSp>
        <p:nvCxnSpPr>
          <p:cNvPr id="11" name="直線單箭頭接點 10"/>
          <p:cNvCxnSpPr>
            <a:endCxn id="8" idx="1"/>
          </p:cNvCxnSpPr>
          <p:nvPr/>
        </p:nvCxnSpPr>
        <p:spPr>
          <a:xfrm flipV="1">
            <a:off x="4624388" y="4371861"/>
            <a:ext cx="4078762" cy="509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29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Kinds of Project You Can Do?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 smtClean="0"/>
              <a:t>QRCode</a:t>
            </a:r>
            <a:r>
              <a:rPr lang="en-US" altLang="zh-TW" sz="2400" dirty="0" smtClean="0"/>
              <a:t> Recognition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6" y="2897043"/>
            <a:ext cx="4539674" cy="3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33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Kinds of Final Projects You Can Do?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Painting Recognition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25" y="2945711"/>
            <a:ext cx="2555482" cy="19215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49" y="2890649"/>
            <a:ext cx="2628707" cy="1976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783" y="2890649"/>
            <a:ext cx="2593615" cy="19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標楷體" panose="03000509000000000000" pitchFamily="65" charset="-120"/>
              </a:rPr>
              <a:t>課程內容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09918" y="2183438"/>
            <a:ext cx="8915400" cy="3777622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數位影像處理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簡介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數位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影像處理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基本原理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空間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域之影像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強化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頻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域之影像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強化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影像復原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彩色影像處理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波與多解析度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處理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lt"/>
              <a:buAutoNum type="arabicPeriod"/>
            </a:pP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影像壓縮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3822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83388" y="143098"/>
            <a:ext cx="8911687" cy="1280890"/>
          </a:xfrm>
        </p:spPr>
        <p:txBody>
          <a:bodyPr/>
          <a:lstStyle/>
          <a:p>
            <a:r>
              <a:rPr lang="en-US" altLang="zh-TW" dirty="0" smtClean="0"/>
              <a:t>Image Processing and Related Fields</a:t>
            </a:r>
            <a:endParaRPr lang="zh-TW" altLang="en-US" dirty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802331950"/>
              </p:ext>
            </p:extLst>
          </p:nvPr>
        </p:nvGraphicFramePr>
        <p:xfrm>
          <a:off x="1752600" y="747713"/>
          <a:ext cx="9596437" cy="6028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722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hlinkClick r:id="rId2" action="ppaction://hlinkpres?slideindex=1&amp;slidetitle="/>
              </a:rPr>
              <a:t>實驗一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hlinkClick r:id="rId2" action="ppaction://hlinkpres?slideindex=1&amp;slidetitle="/>
              </a:rPr>
              <a:t>Python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hlinkClick r:id="rId2" action="ppaction://hlinkpres?slideindex=1&amp;slidetitle="/>
              </a:rPr>
              <a:t>簡介及實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hlinkClick r:id="rId2" action="ppaction://hlinkpres?slideindex=1&amp;slidetitle="/>
              </a:rPr>
              <a:t>作</a:t>
            </a:r>
            <a:endParaRPr lang="zh-TW" altLang="en-US" dirty="0" smtClean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© 2010 Cengage Learning </a:t>
            </a:r>
            <a:r>
              <a:rPr lang="en-US" altLang="zh-TW" dirty="0" err="1" smtClean="0"/>
              <a:t>ngineering</a:t>
            </a:r>
            <a:r>
              <a:rPr lang="en-US" altLang="zh-TW" dirty="0" smtClean="0"/>
              <a:t>. All Rights Reserved.</a:t>
            </a:r>
            <a:endParaRPr lang="en-US" altLang="zh-TW" dirty="0"/>
          </a:p>
        </p:txBody>
      </p:sp>
      <p:sp>
        <p:nvSpPr>
          <p:cNvPr id="55300" name="內容版面配置區 2"/>
          <p:cNvSpPr txBox="1">
            <a:spLocks/>
          </p:cNvSpPr>
          <p:nvPr/>
        </p:nvSpPr>
        <p:spPr bwMode="auto">
          <a:xfrm>
            <a:off x="1544638" y="1524000"/>
            <a:ext cx="89154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lab sessions focus on the basic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1: Installing Python on your computer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(You can also use Google </a:t>
            </a:r>
            <a:r>
              <a:rPr lang="en-US" altLang="zh-TW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finish the lab)</a:t>
            </a: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/>
              <a:t>撰寫利用</a:t>
            </a:r>
            <a:r>
              <a:rPr lang="en-US" altLang="zh-TW" sz="2400" dirty="0"/>
              <a:t>Python </a:t>
            </a:r>
            <a:r>
              <a:rPr lang="zh-TW" altLang="en-US" sz="2400" dirty="0"/>
              <a:t>計算及</a:t>
            </a:r>
            <a:r>
              <a:rPr lang="en-US" altLang="zh-TW" sz="2400" dirty="0"/>
              <a:t>‘</a:t>
            </a:r>
            <a:r>
              <a:rPr lang="zh-TW" altLang="en-US" sz="2400" dirty="0"/>
              <a:t>列印</a:t>
            </a:r>
            <a:r>
              <a:rPr lang="en-US" altLang="zh-TW" sz="2400" dirty="0"/>
              <a:t>99</a:t>
            </a:r>
            <a:r>
              <a:rPr lang="zh-TW" altLang="en-US" sz="2400" dirty="0"/>
              <a:t>乘法表的</a:t>
            </a:r>
            <a:r>
              <a:rPr lang="zh-TW" altLang="en-US" sz="2400" dirty="0" smtClean="0"/>
              <a:t>程式</a:t>
            </a:r>
            <a:endParaRPr lang="en-US" altLang="zh-TW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3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400" dirty="0"/>
              <a:t>在</a:t>
            </a:r>
            <a:r>
              <a:rPr lang="en-US" altLang="zh-TW" sz="2400" dirty="0" err="1"/>
              <a:t>CoLab</a:t>
            </a:r>
            <a:r>
              <a:rPr lang="zh-TW" altLang="en-US" sz="2400" dirty="0"/>
              <a:t>上執行以上之程式</a:t>
            </a:r>
            <a:endParaRPr lang="en-US" altLang="zh-TW" sz="2400" dirty="0"/>
          </a:p>
          <a:p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 Write a lab report including the results of all tasks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699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實習</a:t>
            </a:r>
            <a:r>
              <a:rPr lang="zh-TW" altLang="en-US" dirty="0" smtClean="0"/>
              <a:t>報告格式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TW" altLang="en-US" dirty="0"/>
              <a:t>題目</a:t>
            </a:r>
            <a:endParaRPr lang="en-US" altLang="zh-TW" dirty="0"/>
          </a:p>
          <a:p>
            <a:pPr lvl="1"/>
            <a:r>
              <a:rPr lang="zh-TW" altLang="en-US" dirty="0"/>
              <a:t>實習步驟</a:t>
            </a:r>
            <a:endParaRPr lang="en-US" altLang="zh-TW" dirty="0"/>
          </a:p>
          <a:p>
            <a:pPr lvl="1"/>
            <a:r>
              <a:rPr lang="zh-TW" altLang="en-US" dirty="0"/>
              <a:t>程式流程圖及程式碼解釋</a:t>
            </a:r>
            <a:endParaRPr lang="en-US" altLang="zh-TW" dirty="0"/>
          </a:p>
          <a:p>
            <a:pPr lvl="1"/>
            <a:r>
              <a:rPr lang="zh-TW" altLang="en-US" dirty="0"/>
              <a:t>實驗結果</a:t>
            </a:r>
            <a:endParaRPr lang="en-US" altLang="zh-TW" dirty="0"/>
          </a:p>
          <a:p>
            <a:pPr lvl="1"/>
            <a:r>
              <a:rPr lang="zh-TW" altLang="en-US" dirty="0"/>
              <a:t>實習</a:t>
            </a:r>
            <a:r>
              <a:rPr lang="zh-TW" altLang="en-US" dirty="0" smtClean="0"/>
              <a:t>心得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72327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52837" y="2814638"/>
            <a:ext cx="4777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i="1" dirty="0" smtClean="0">
                <a:latin typeface="+mj-ea"/>
                <a:ea typeface="+mj-ea"/>
              </a:rPr>
              <a:t>Any Questions?</a:t>
            </a:r>
            <a:endParaRPr lang="zh-TW" altLang="en-US" sz="4800" i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238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標楷體" panose="03000509000000000000" pitchFamily="65" charset="-120"/>
              </a:rPr>
              <a:t>課程內容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77153" y="1972767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9.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形態影像處理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影像分割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表示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描述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12.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物件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識別</a:t>
            </a:r>
          </a:p>
          <a:p>
            <a:pPr>
              <a:buFont typeface="+mj-lt"/>
              <a:buAutoNum type="arabicPeriod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6233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標楷體" panose="03000509000000000000" pitchFamily="65" charset="-120"/>
              </a:rPr>
              <a:t>成績計算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Homeworks+final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project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　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%</a:t>
            </a: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期中考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　　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%</a:t>
            </a: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期末考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30%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952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 (</a:t>
            </a:r>
            <a:r>
              <a:rPr lang="zh-TW" altLang="en-US" dirty="0" smtClean="0"/>
              <a:t>簡介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6205073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681</TotalTime>
  <Words>1371</Words>
  <Application>Microsoft Office PowerPoint</Application>
  <PresentationFormat>寬螢幕</PresentationFormat>
  <Paragraphs>213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6" baseType="lpstr">
      <vt:lpstr>1</vt:lpstr>
      <vt:lpstr>3</vt:lpstr>
      <vt:lpstr>Open Sans</vt:lpstr>
      <vt:lpstr>微軟正黑體</vt:lpstr>
      <vt:lpstr>標楷體</vt:lpstr>
      <vt:lpstr>Arial</vt:lpstr>
      <vt:lpstr>Calibri</vt:lpstr>
      <vt:lpstr>Century Gothic</vt:lpstr>
      <vt:lpstr>Times New Roman</vt:lpstr>
      <vt:lpstr>Verdana</vt:lpstr>
      <vt:lpstr>Wingdings</vt:lpstr>
      <vt:lpstr>Wingdings 3</vt:lpstr>
      <vt:lpstr>絲縷</vt:lpstr>
      <vt:lpstr>Digital Image Processing 數位影像處理</vt:lpstr>
      <vt:lpstr>Text Book</vt:lpstr>
      <vt:lpstr>Reference Book I</vt:lpstr>
      <vt:lpstr>Reference Book </vt:lpstr>
      <vt:lpstr>課程目標</vt:lpstr>
      <vt:lpstr>課程內容</vt:lpstr>
      <vt:lpstr>課程內容</vt:lpstr>
      <vt:lpstr>成績計算</vt:lpstr>
      <vt:lpstr>Introduction (簡介)</vt:lpstr>
      <vt:lpstr>成像技術歷史(Imaging in the Past)</vt:lpstr>
      <vt:lpstr>現代成像技術(Modern Imaging)</vt:lpstr>
      <vt:lpstr>影像(Image)</vt:lpstr>
      <vt:lpstr>影像取樣(Image Sampling)</vt:lpstr>
      <vt:lpstr>影像取樣(Image Sampling)</vt:lpstr>
      <vt:lpstr>影像取樣與擷取</vt:lpstr>
      <vt:lpstr>PowerPoint 簡報</vt:lpstr>
      <vt:lpstr>影像擷取(Image Acquisition)</vt:lpstr>
      <vt:lpstr>影像擷取(Image Acquisition)</vt:lpstr>
      <vt:lpstr>影像擷取(Image Acquisition)</vt:lpstr>
      <vt:lpstr>影像擷取(Image Acquisition)</vt:lpstr>
      <vt:lpstr>影像與數位影像</vt:lpstr>
      <vt:lpstr>影像與數位影像</vt:lpstr>
      <vt:lpstr>影像與數位影像</vt:lpstr>
      <vt:lpstr>像素(Pixel)及鄰域(Neighborhood)</vt:lpstr>
      <vt:lpstr>二值化影像(Binary Image)</vt:lpstr>
      <vt:lpstr>灰階影像(Grayscale Image)</vt:lpstr>
      <vt:lpstr>彩色影像(Color Image)</vt:lpstr>
      <vt:lpstr>索引影像(Indexed Image)</vt:lpstr>
      <vt:lpstr>影像檔案大小</vt:lpstr>
      <vt:lpstr>影像檔案大小</vt:lpstr>
      <vt:lpstr>影像處理工作</vt:lpstr>
      <vt:lpstr>人類視覺系統(Human Visual System)</vt:lpstr>
      <vt:lpstr>人類視覺系統(Human Visual System)</vt:lpstr>
      <vt:lpstr>影像感知(Image Perception)</vt:lpstr>
      <vt:lpstr>影像感知 (Image Perception)</vt:lpstr>
      <vt:lpstr>影像感知 (Image Perception)</vt:lpstr>
      <vt:lpstr>亮度調適及解析</vt:lpstr>
      <vt:lpstr>Web Ratio</vt:lpstr>
      <vt:lpstr>Mach band effect</vt:lpstr>
      <vt:lpstr>影像感知 (Image Perception)</vt:lpstr>
      <vt:lpstr>影像感知 </vt:lpstr>
      <vt:lpstr>Image Perception</vt:lpstr>
      <vt:lpstr> Examples of Gamma-ray Imaging</vt:lpstr>
      <vt:lpstr> Examples of X-ray Imaging</vt:lpstr>
      <vt:lpstr>Examples of Ultraviolet Imaging</vt:lpstr>
      <vt:lpstr>Examples of light microscopy images</vt:lpstr>
      <vt:lpstr>Examples of LANDSAT satellite images</vt:lpstr>
      <vt:lpstr>Examples of LANDSAT satellite images</vt:lpstr>
      <vt:lpstr>Satellite Images</vt:lpstr>
      <vt:lpstr>Satellite Images</vt:lpstr>
      <vt:lpstr>Examples of Industrial Inspection</vt:lpstr>
      <vt:lpstr>Other Applications</vt:lpstr>
      <vt:lpstr>Other Applications</vt:lpstr>
      <vt:lpstr>Image Processing Examples--Mosaic</vt:lpstr>
      <vt:lpstr>Image Processing Examples—Face morphing</vt:lpstr>
      <vt:lpstr>Image Processing Examples—Face detection</vt:lpstr>
      <vt:lpstr>Image Processing Examples—Face Blurring for Privacy Protection </vt:lpstr>
      <vt:lpstr>What Kinds of Project You Can Do?</vt:lpstr>
      <vt:lpstr>What Kinds of Final Projects You Can Do?</vt:lpstr>
      <vt:lpstr>Image Processing and Related Fields</vt:lpstr>
      <vt:lpstr>實驗一 Python簡介及實作</vt:lpstr>
      <vt:lpstr>實習報告格式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影像處理</dc:title>
  <dc:creator>user</dc:creator>
  <cp:lastModifiedBy>user</cp:lastModifiedBy>
  <cp:revision>89</cp:revision>
  <dcterms:created xsi:type="dcterms:W3CDTF">2018-08-14T03:13:30Z</dcterms:created>
  <dcterms:modified xsi:type="dcterms:W3CDTF">2020-09-14T08:02:35Z</dcterms:modified>
</cp:coreProperties>
</file>